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256" r:id="rId2"/>
    <p:sldId id="332" r:id="rId3"/>
    <p:sldId id="333" r:id="rId4"/>
    <p:sldId id="284" r:id="rId5"/>
    <p:sldId id="414" r:id="rId6"/>
    <p:sldId id="407" r:id="rId7"/>
    <p:sldId id="346" r:id="rId8"/>
    <p:sldId id="336" r:id="rId9"/>
    <p:sldId id="339" r:id="rId10"/>
    <p:sldId id="341" r:id="rId11"/>
    <p:sldId id="340" r:id="rId12"/>
    <p:sldId id="344" r:id="rId13"/>
    <p:sldId id="345" r:id="rId14"/>
    <p:sldId id="342" r:id="rId15"/>
    <p:sldId id="343" r:id="rId16"/>
    <p:sldId id="259" r:id="rId17"/>
    <p:sldId id="348" r:id="rId18"/>
    <p:sldId id="270" r:id="rId19"/>
    <p:sldId id="410" r:id="rId20"/>
    <p:sldId id="411" r:id="rId21"/>
    <p:sldId id="412" r:id="rId22"/>
    <p:sldId id="408" r:id="rId23"/>
    <p:sldId id="351" r:id="rId24"/>
    <p:sldId id="352" r:id="rId25"/>
    <p:sldId id="363" r:id="rId26"/>
    <p:sldId id="356" r:id="rId27"/>
    <p:sldId id="362" r:id="rId28"/>
    <p:sldId id="361" r:id="rId29"/>
    <p:sldId id="364" r:id="rId30"/>
    <p:sldId id="353" r:id="rId31"/>
    <p:sldId id="354" r:id="rId32"/>
    <p:sldId id="365" r:id="rId33"/>
    <p:sldId id="366" r:id="rId34"/>
    <p:sldId id="367" r:id="rId35"/>
    <p:sldId id="368" r:id="rId36"/>
    <p:sldId id="369" r:id="rId37"/>
    <p:sldId id="372" r:id="rId38"/>
    <p:sldId id="373" r:id="rId39"/>
    <p:sldId id="374" r:id="rId40"/>
    <p:sldId id="375" r:id="rId41"/>
    <p:sldId id="388" r:id="rId42"/>
    <p:sldId id="390" r:id="rId43"/>
    <p:sldId id="391" r:id="rId44"/>
    <p:sldId id="393" r:id="rId45"/>
    <p:sldId id="355" r:id="rId46"/>
    <p:sldId id="413" r:id="rId47"/>
    <p:sldId id="370" r:id="rId48"/>
    <p:sldId id="378" r:id="rId49"/>
    <p:sldId id="387" r:id="rId50"/>
    <p:sldId id="377" r:id="rId51"/>
    <p:sldId id="386" r:id="rId52"/>
    <p:sldId id="385" r:id="rId53"/>
    <p:sldId id="404" r:id="rId54"/>
    <p:sldId id="403" r:id="rId55"/>
    <p:sldId id="395" r:id="rId56"/>
    <p:sldId id="396" r:id="rId57"/>
    <p:sldId id="397" r:id="rId58"/>
    <p:sldId id="398" r:id="rId59"/>
    <p:sldId id="400" r:id="rId60"/>
    <p:sldId id="394" r:id="rId61"/>
    <p:sldId id="402" r:id="rId62"/>
    <p:sldId id="401" r:id="rId63"/>
    <p:sldId id="380" r:id="rId64"/>
    <p:sldId id="379" r:id="rId65"/>
    <p:sldId id="381" r:id="rId66"/>
    <p:sldId id="382" r:id="rId67"/>
    <p:sldId id="383" r:id="rId68"/>
    <p:sldId id="405" r:id="rId69"/>
    <p:sldId id="384" r:id="rId70"/>
    <p:sldId id="406" r:id="rId71"/>
    <p:sldId id="399" r:id="rId72"/>
    <p:sldId id="325" r:id="rId73"/>
    <p:sldId id="326" r:id="rId74"/>
    <p:sldId id="320" r:id="rId75"/>
    <p:sldId id="329" r:id="rId76"/>
    <p:sldId id="330" r:id="rId77"/>
    <p:sldId id="323" r:id="rId78"/>
    <p:sldId id="324" r:id="rId79"/>
    <p:sldId id="266" r:id="rId80"/>
    <p:sldId id="301" r:id="rId81"/>
    <p:sldId id="292" r:id="rId82"/>
    <p:sldId id="286" r:id="rId83"/>
    <p:sldId id="285" r:id="rId84"/>
    <p:sldId id="288" r:id="rId85"/>
    <p:sldId id="289" r:id="rId86"/>
    <p:sldId id="290" r:id="rId87"/>
    <p:sldId id="291" r:id="rId88"/>
    <p:sldId id="293" r:id="rId89"/>
    <p:sldId id="294" r:id="rId90"/>
    <p:sldId id="295" r:id="rId91"/>
    <p:sldId id="296" r:id="rId92"/>
    <p:sldId id="302" r:id="rId93"/>
    <p:sldId id="298" r:id="rId94"/>
    <p:sldId id="299" r:id="rId95"/>
    <p:sldId id="300" r:id="rId96"/>
    <p:sldId id="303" r:id="rId97"/>
    <p:sldId id="304" r:id="rId98"/>
    <p:sldId id="306" r:id="rId99"/>
    <p:sldId id="307" r:id="rId100"/>
    <p:sldId id="308" r:id="rId101"/>
    <p:sldId id="309" r:id="rId102"/>
    <p:sldId id="310" r:id="rId103"/>
    <p:sldId id="311" r:id="rId104"/>
    <p:sldId id="312" r:id="rId105"/>
    <p:sldId id="313" r:id="rId106"/>
    <p:sldId id="315" r:id="rId107"/>
    <p:sldId id="316" r:id="rId108"/>
    <p:sldId id="317" r:id="rId109"/>
    <p:sldId id="318" r:id="rId110"/>
    <p:sldId id="319"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303" autoAdjust="0"/>
  </p:normalViewPr>
  <p:slideViewPr>
    <p:cSldViewPr snapToGrid="0">
      <p:cViewPr varScale="1">
        <p:scale>
          <a:sx n="77" d="100"/>
          <a:sy n="77" d="100"/>
        </p:scale>
        <p:origin x="1308" y="64"/>
      </p:cViewPr>
      <p:guideLst/>
    </p:cSldViewPr>
  </p:slideViewPr>
  <p:notesTextViewPr>
    <p:cViewPr>
      <p:scale>
        <a:sx n="1" d="1"/>
        <a:sy n="1" d="1"/>
      </p:scale>
      <p:origin x="0" y="-608"/>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6-05T23:48:07.099"/>
    </inkml:context>
    <inkml:brush xml:id="br0">
      <inkml:brushProperty name="width" value="0.05" units="cm"/>
      <inkml:brushProperty name="height" value="0.05" units="cm"/>
      <inkml:brushProperty name="ignorePressure" value="1"/>
    </inkml:brush>
  </inkml:definitions>
  <inkml:trace contextRef="#ctx0" brushRef="#br0">0 1,'3311'0,"11852"0,-15128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2AB894-A1CB-4935-B05A-4167FA82C99D}" type="datetimeFigureOut">
              <a:rPr lang="en-AU" smtClean="0"/>
              <a:t>6/06/2018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D5153-2E30-4372-9E51-8D6CC61A4884}" type="slidenum">
              <a:rPr lang="en-AU" smtClean="0"/>
              <a:t>‹#›</a:t>
            </a:fld>
            <a:endParaRPr lang="en-AU"/>
          </a:p>
        </p:txBody>
      </p:sp>
    </p:spTree>
    <p:extLst>
      <p:ext uri="{BB962C8B-B14F-4D97-AF65-F5344CB8AC3E}">
        <p14:creationId xmlns:p14="http://schemas.microsoft.com/office/powerpoint/2010/main" val="2719924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what is</a:t>
            </a:r>
            <a:r>
              <a:rPr lang="en-AU" baseline="0" dirty="0"/>
              <a:t> integrated information?</a:t>
            </a:r>
          </a:p>
          <a:p>
            <a:endParaRPr lang="en-AU" baseline="0" dirty="0"/>
          </a:p>
          <a:p>
            <a:r>
              <a:rPr lang="en-AU" baseline="0" dirty="0"/>
              <a:t>Information can be understood as a reduction in uncertainty. What do I mean by uncertainty? Well, given a neuron, there is uncertainty at a given time as to whether it is firing, or not.</a:t>
            </a:r>
          </a:p>
          <a:p>
            <a:r>
              <a:rPr lang="en-AU" baseline="0" dirty="0"/>
              <a:t>If we consider another neuron, such that our original neuron fires when the new one fires, then knowing that the new one means that the first one must also be firing – we thus have a reduction in uncertainty from 2 possible states to 1 possible state – this reduction is information. You can think of it as knowledge about the new neuron constraining the possibilities of the first neuron.</a:t>
            </a:r>
          </a:p>
          <a:p>
            <a:endParaRPr lang="en-AU" baseline="0" dirty="0"/>
          </a:p>
          <a:p>
            <a:r>
              <a:rPr lang="en-AU" baseline="0" dirty="0"/>
              <a:t>Integration refers to something that exists only when considering the whole – for integrated information, this refers to the information gained (or uncertainty reduced) when considering the whole system. To assess this, we can find the information gained from a split system, for example if we ignore the connection between the two neurons, then our uncertainty as to the state of the first neuron returns to what it was before. So in this example, the information is integrated.</a:t>
            </a:r>
          </a:p>
          <a:p>
            <a:endParaRPr lang="en-AU" baseline="0" dirty="0"/>
          </a:p>
          <a:p>
            <a:endParaRPr lang="en-AU" dirty="0"/>
          </a:p>
          <a:p>
            <a:endParaRPr lang="en-AU" dirty="0"/>
          </a:p>
          <a:p>
            <a:r>
              <a:rPr lang="en-AU" dirty="0"/>
              <a:t>Uncertainty – the number of possibilities</a:t>
            </a:r>
          </a:p>
          <a:p>
            <a:r>
              <a:rPr lang="en-AU" dirty="0"/>
              <a:t>The larger the reduction, the greater the information</a:t>
            </a:r>
          </a:p>
          <a:p>
            <a:r>
              <a:rPr lang="en-AU" dirty="0"/>
              <a:t>When considering a lot of neurons, there are many </a:t>
            </a:r>
            <a:r>
              <a:rPr lang="en-AU" dirty="0" err="1"/>
              <a:t>many</a:t>
            </a:r>
            <a:r>
              <a:rPr lang="en-AU" dirty="0"/>
              <a:t> possibilities, so high uncertainty</a:t>
            </a:r>
          </a:p>
          <a:p>
            <a:endParaRPr lang="en-AU" dirty="0"/>
          </a:p>
          <a:p>
            <a:r>
              <a:rPr lang="en-AU" dirty="0"/>
              <a:t>Reduction in uncertainty after we know another neuron and its interaction with the current neuron</a:t>
            </a:r>
          </a:p>
          <a:p>
            <a:endParaRPr lang="en-AU" dirty="0"/>
          </a:p>
          <a:p>
            <a:r>
              <a:rPr lang="en-AU" dirty="0"/>
              <a:t>“Some other neuron can be the same neuron at a different timepoint”</a:t>
            </a:r>
          </a:p>
          <a:p>
            <a:r>
              <a:rPr lang="en-AU" dirty="0"/>
              <a:t>Note this is a unidirectional example</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Phi = reduction in information after splitting a system</a:t>
            </a:r>
          </a:p>
          <a:p>
            <a:endParaRPr lang="en-AU" dirty="0"/>
          </a:p>
        </p:txBody>
      </p:sp>
      <p:sp>
        <p:nvSpPr>
          <p:cNvPr id="4" name="Slide Number Placeholder 3"/>
          <p:cNvSpPr>
            <a:spLocks noGrp="1"/>
          </p:cNvSpPr>
          <p:nvPr>
            <p:ph type="sldNum" sz="quarter" idx="10"/>
          </p:nvPr>
        </p:nvSpPr>
        <p:spPr/>
        <p:txBody>
          <a:bodyPr/>
          <a:lstStyle/>
          <a:p>
            <a:fld id="{A1F14C3D-5CF2-400D-97AC-A77B6F40F19F}" type="slidenum">
              <a:rPr lang="en-AU" smtClean="0"/>
              <a:t>4</a:t>
            </a:fld>
            <a:endParaRPr lang="en-AU"/>
          </a:p>
        </p:txBody>
      </p:sp>
    </p:spTree>
    <p:extLst>
      <p:ext uri="{BB962C8B-B14F-4D97-AF65-F5344CB8AC3E}">
        <p14:creationId xmlns:p14="http://schemas.microsoft.com/office/powerpoint/2010/main" val="1255813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a:t>
            </a:r>
            <a:r>
              <a:rPr lang="en-AU" baseline="0" dirty="0"/>
              <a:t> are some results for a single fly, at one lag parameter.</a:t>
            </a:r>
          </a:p>
          <a:p>
            <a:endParaRPr lang="en-AU" baseline="0" dirty="0"/>
          </a:p>
          <a:p>
            <a:r>
              <a:rPr lang="en-AU" baseline="0" dirty="0"/>
              <a:t>To the left are the phi values in the air condition, and to the right are phi values during anaesthesia.</a:t>
            </a:r>
          </a:p>
          <a:p>
            <a:r>
              <a:rPr lang="en-AU" baseline="0" dirty="0"/>
              <a:t>On the x axis we have the candidate systems, sorted by number of channels in the system, and within that, sorted from those which contain more peripheral channels to those with more central channels.</a:t>
            </a:r>
          </a:p>
          <a:p>
            <a:r>
              <a:rPr lang="en-AU" baseline="0" dirty="0"/>
              <a:t>So each vertical bar gives the phi value, averaged across trials, for a given set of channels.</a:t>
            </a:r>
            <a:endParaRPr lang="en-AU" dirty="0"/>
          </a:p>
          <a:p>
            <a:endParaRPr lang="en-AU" dirty="0"/>
          </a:p>
          <a:p>
            <a:endParaRPr lang="en-AU" dirty="0"/>
          </a:p>
          <a:p>
            <a:endParaRPr lang="en-AU" dirty="0"/>
          </a:p>
          <a:p>
            <a:endParaRPr lang="en-AU" dirty="0"/>
          </a:p>
          <a:p>
            <a:r>
              <a:rPr lang="en-AU" dirty="0"/>
              <a:t>Results for 1 fly, at tau = 4ms</a:t>
            </a:r>
          </a:p>
        </p:txBody>
      </p:sp>
      <p:sp>
        <p:nvSpPr>
          <p:cNvPr id="4" name="Slide Number Placeholder 3"/>
          <p:cNvSpPr>
            <a:spLocks noGrp="1"/>
          </p:cNvSpPr>
          <p:nvPr>
            <p:ph type="sldNum" sz="quarter" idx="10"/>
          </p:nvPr>
        </p:nvSpPr>
        <p:spPr/>
        <p:txBody>
          <a:bodyPr/>
          <a:lstStyle/>
          <a:p>
            <a:fld id="{A1F14C3D-5CF2-400D-97AC-A77B6F40F19F}" type="slidenum">
              <a:rPr lang="en-AU" smtClean="0"/>
              <a:t>18</a:t>
            </a:fld>
            <a:endParaRPr lang="en-AU"/>
          </a:p>
        </p:txBody>
      </p:sp>
    </p:spTree>
    <p:extLst>
      <p:ext uri="{BB962C8B-B14F-4D97-AF65-F5344CB8AC3E}">
        <p14:creationId xmlns:p14="http://schemas.microsoft.com/office/powerpoint/2010/main" val="3984294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NOTE: 4ch is mean and std error of 3 flies</a:t>
            </a:r>
          </a:p>
          <a:p>
            <a:endParaRPr lang="en-AU" dirty="0"/>
          </a:p>
          <a:p>
            <a:r>
              <a:rPr lang="en-AU" dirty="0"/>
              <a:t>If</a:t>
            </a:r>
            <a:r>
              <a:rPr lang="en-AU" baseline="0" dirty="0"/>
              <a:t> we average each the phi values across all channel sets, then across flies…</a:t>
            </a:r>
          </a:p>
          <a:p>
            <a:endParaRPr lang="en-AU" baseline="0" dirty="0"/>
          </a:p>
          <a:p>
            <a:r>
              <a:rPr lang="en-AU" baseline="0" dirty="0"/>
              <a:t>Here we see that larger networks yield larger phi</a:t>
            </a:r>
          </a:p>
          <a:p>
            <a:endParaRPr lang="en-AU" baseline="0" dirty="0"/>
          </a:p>
          <a:p>
            <a:r>
              <a:rPr lang="en-AU" baseline="0" dirty="0"/>
              <a:t>But more importantly, there is a significant reduction in phi during anaesthesia</a:t>
            </a:r>
          </a:p>
        </p:txBody>
      </p:sp>
      <p:sp>
        <p:nvSpPr>
          <p:cNvPr id="4" name="Slide Number Placeholder 3"/>
          <p:cNvSpPr>
            <a:spLocks noGrp="1"/>
          </p:cNvSpPr>
          <p:nvPr>
            <p:ph type="sldNum" sz="quarter" idx="10"/>
          </p:nvPr>
        </p:nvSpPr>
        <p:spPr/>
        <p:txBody>
          <a:bodyPr/>
          <a:lstStyle/>
          <a:p>
            <a:fld id="{A1F14C3D-5CF2-400D-97AC-A77B6F40F19F}" type="slidenum">
              <a:rPr lang="en-AU" smtClean="0"/>
              <a:t>19</a:t>
            </a:fld>
            <a:endParaRPr lang="en-AU"/>
          </a:p>
        </p:txBody>
      </p:sp>
    </p:spTree>
    <p:extLst>
      <p:ext uri="{BB962C8B-B14F-4D97-AF65-F5344CB8AC3E}">
        <p14:creationId xmlns:p14="http://schemas.microsoft.com/office/powerpoint/2010/main" val="4294579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NOTE: 4ch is mean and std error of 3 flies</a:t>
            </a:r>
          </a:p>
          <a:p>
            <a:endParaRPr lang="en-AU" dirty="0"/>
          </a:p>
          <a:p>
            <a:r>
              <a:rPr lang="en-AU" dirty="0"/>
              <a:t>If</a:t>
            </a:r>
            <a:r>
              <a:rPr lang="en-AU" baseline="0" dirty="0"/>
              <a:t> we average each the phi values across all channel sets, then across flies…</a:t>
            </a:r>
          </a:p>
          <a:p>
            <a:endParaRPr lang="en-AU" baseline="0" dirty="0"/>
          </a:p>
          <a:p>
            <a:r>
              <a:rPr lang="en-AU" baseline="0" dirty="0"/>
              <a:t>Here we see that larger networks yield larger phi</a:t>
            </a:r>
          </a:p>
          <a:p>
            <a:endParaRPr lang="en-AU" baseline="0" dirty="0"/>
          </a:p>
          <a:p>
            <a:r>
              <a:rPr lang="en-AU" baseline="0" dirty="0"/>
              <a:t>But more importantly, there is a significant reduction in phi during anaesthesia</a:t>
            </a:r>
          </a:p>
        </p:txBody>
      </p:sp>
      <p:sp>
        <p:nvSpPr>
          <p:cNvPr id="4" name="Slide Number Placeholder 3"/>
          <p:cNvSpPr>
            <a:spLocks noGrp="1"/>
          </p:cNvSpPr>
          <p:nvPr>
            <p:ph type="sldNum" sz="quarter" idx="10"/>
          </p:nvPr>
        </p:nvSpPr>
        <p:spPr/>
        <p:txBody>
          <a:bodyPr/>
          <a:lstStyle/>
          <a:p>
            <a:fld id="{A1F14C3D-5CF2-400D-97AC-A77B6F40F19F}" type="slidenum">
              <a:rPr lang="en-AU" smtClean="0"/>
              <a:t>20</a:t>
            </a:fld>
            <a:endParaRPr lang="en-AU"/>
          </a:p>
        </p:txBody>
      </p:sp>
    </p:spTree>
    <p:extLst>
      <p:ext uri="{BB962C8B-B14F-4D97-AF65-F5344CB8AC3E}">
        <p14:creationId xmlns:p14="http://schemas.microsoft.com/office/powerpoint/2010/main" val="355620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NOTE: 4ch is mean and std error of 3 flies</a:t>
            </a:r>
          </a:p>
          <a:p>
            <a:endParaRPr lang="en-AU" dirty="0"/>
          </a:p>
          <a:p>
            <a:r>
              <a:rPr lang="en-AU" dirty="0"/>
              <a:t>If</a:t>
            </a:r>
            <a:r>
              <a:rPr lang="en-AU" baseline="0" dirty="0"/>
              <a:t> we average each the phi values across all channel sets, then across flies…</a:t>
            </a:r>
          </a:p>
          <a:p>
            <a:endParaRPr lang="en-AU" baseline="0" dirty="0"/>
          </a:p>
          <a:p>
            <a:r>
              <a:rPr lang="en-AU" baseline="0" dirty="0"/>
              <a:t>Here we see that larger networks yield larger phi</a:t>
            </a:r>
          </a:p>
          <a:p>
            <a:endParaRPr lang="en-AU" baseline="0" dirty="0"/>
          </a:p>
          <a:p>
            <a:r>
              <a:rPr lang="en-AU" baseline="0" dirty="0"/>
              <a:t>But more importantly, there is a significant reduction in phi during anaesthesia</a:t>
            </a:r>
          </a:p>
        </p:txBody>
      </p:sp>
      <p:sp>
        <p:nvSpPr>
          <p:cNvPr id="4" name="Slide Number Placeholder 3"/>
          <p:cNvSpPr>
            <a:spLocks noGrp="1"/>
          </p:cNvSpPr>
          <p:nvPr>
            <p:ph type="sldNum" sz="quarter" idx="10"/>
          </p:nvPr>
        </p:nvSpPr>
        <p:spPr/>
        <p:txBody>
          <a:bodyPr/>
          <a:lstStyle/>
          <a:p>
            <a:fld id="{A1F14C3D-5CF2-400D-97AC-A77B6F40F19F}" type="slidenum">
              <a:rPr lang="en-AU" smtClean="0"/>
              <a:t>21</a:t>
            </a:fld>
            <a:endParaRPr lang="en-AU"/>
          </a:p>
        </p:txBody>
      </p:sp>
    </p:spTree>
    <p:extLst>
      <p:ext uri="{BB962C8B-B14F-4D97-AF65-F5344CB8AC3E}">
        <p14:creationId xmlns:p14="http://schemas.microsoft.com/office/powerpoint/2010/main" val="2922282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a:t>
            </a:r>
            <a:r>
              <a:rPr lang="en-AU" baseline="0" dirty="0"/>
              <a:t> we average each the phi values across all channel sets, then across flies…</a:t>
            </a:r>
          </a:p>
          <a:p>
            <a:endParaRPr lang="en-AU" baseline="0" dirty="0"/>
          </a:p>
          <a:p>
            <a:r>
              <a:rPr lang="en-AU" baseline="0" dirty="0"/>
              <a:t>Here we see that larger networks yield larger phi</a:t>
            </a:r>
          </a:p>
          <a:p>
            <a:endParaRPr lang="en-AU" baseline="0" dirty="0"/>
          </a:p>
          <a:p>
            <a:r>
              <a:rPr lang="en-AU" baseline="0" dirty="0"/>
              <a:t>But more importantly, there is a significant reduction in phi during anaesthesia</a:t>
            </a:r>
          </a:p>
        </p:txBody>
      </p:sp>
      <p:sp>
        <p:nvSpPr>
          <p:cNvPr id="4" name="Slide Number Placeholder 3"/>
          <p:cNvSpPr>
            <a:spLocks noGrp="1"/>
          </p:cNvSpPr>
          <p:nvPr>
            <p:ph type="sldNum" sz="quarter" idx="10"/>
          </p:nvPr>
        </p:nvSpPr>
        <p:spPr/>
        <p:txBody>
          <a:bodyPr/>
          <a:lstStyle/>
          <a:p>
            <a:fld id="{A1F14C3D-5CF2-400D-97AC-A77B6F40F19F}" type="slidenum">
              <a:rPr lang="en-AU" smtClean="0"/>
              <a:t>22</a:t>
            </a:fld>
            <a:endParaRPr lang="en-AU"/>
          </a:p>
        </p:txBody>
      </p:sp>
    </p:spTree>
    <p:extLst>
      <p:ext uri="{BB962C8B-B14F-4D97-AF65-F5344CB8AC3E}">
        <p14:creationId xmlns:p14="http://schemas.microsoft.com/office/powerpoint/2010/main" val="586639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15D5153-2E30-4372-9E51-8D6CC61A4884}" type="slidenum">
              <a:rPr lang="en-AU" smtClean="0"/>
              <a:t>23</a:t>
            </a:fld>
            <a:endParaRPr lang="en-AU"/>
          </a:p>
        </p:txBody>
      </p:sp>
    </p:spTree>
    <p:extLst>
      <p:ext uri="{BB962C8B-B14F-4D97-AF65-F5344CB8AC3E}">
        <p14:creationId xmlns:p14="http://schemas.microsoft.com/office/powerpoint/2010/main" val="1184862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a:t>
            </a:r>
            <a:r>
              <a:rPr lang="en-AU" baseline="0" dirty="0"/>
              <a:t> we average each the phi values across all channel sets, then across flies…</a:t>
            </a:r>
          </a:p>
          <a:p>
            <a:endParaRPr lang="en-AU" baseline="0" dirty="0"/>
          </a:p>
          <a:p>
            <a:r>
              <a:rPr lang="en-AU" baseline="0" dirty="0"/>
              <a:t>Here we see that larger networks yield larger phi</a:t>
            </a:r>
          </a:p>
          <a:p>
            <a:endParaRPr lang="en-AU" baseline="0" dirty="0"/>
          </a:p>
          <a:p>
            <a:r>
              <a:rPr lang="en-AU" baseline="0" dirty="0"/>
              <a:t>But more importantly, there is a significant reduction in phi during anaesthesia</a:t>
            </a:r>
          </a:p>
        </p:txBody>
      </p:sp>
      <p:sp>
        <p:nvSpPr>
          <p:cNvPr id="4" name="Slide Number Placeholder 3"/>
          <p:cNvSpPr>
            <a:spLocks noGrp="1"/>
          </p:cNvSpPr>
          <p:nvPr>
            <p:ph type="sldNum" sz="quarter" idx="10"/>
          </p:nvPr>
        </p:nvSpPr>
        <p:spPr/>
        <p:txBody>
          <a:bodyPr/>
          <a:lstStyle/>
          <a:p>
            <a:fld id="{A1F14C3D-5CF2-400D-97AC-A77B6F40F19F}" type="slidenum">
              <a:rPr lang="en-AU" smtClean="0"/>
              <a:t>26</a:t>
            </a:fld>
            <a:endParaRPr lang="en-AU"/>
          </a:p>
        </p:txBody>
      </p:sp>
    </p:spTree>
    <p:extLst>
      <p:ext uri="{BB962C8B-B14F-4D97-AF65-F5344CB8AC3E}">
        <p14:creationId xmlns:p14="http://schemas.microsoft.com/office/powerpoint/2010/main" val="3302376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a:t>
            </a:r>
            <a:r>
              <a:rPr lang="en-AU" baseline="0" dirty="0"/>
              <a:t> we average each the phi values across all channel sets, then across flies…</a:t>
            </a:r>
          </a:p>
          <a:p>
            <a:endParaRPr lang="en-AU" baseline="0" dirty="0"/>
          </a:p>
          <a:p>
            <a:r>
              <a:rPr lang="en-AU" baseline="0" dirty="0"/>
              <a:t>Here we see that larger networks yield larger phi</a:t>
            </a:r>
          </a:p>
          <a:p>
            <a:endParaRPr lang="en-AU" baseline="0" dirty="0"/>
          </a:p>
          <a:p>
            <a:r>
              <a:rPr lang="en-AU" baseline="0" dirty="0"/>
              <a:t>But more importantly, there is a significant reduction in phi during anaesthesia</a:t>
            </a:r>
          </a:p>
        </p:txBody>
      </p:sp>
      <p:sp>
        <p:nvSpPr>
          <p:cNvPr id="4" name="Slide Number Placeholder 3"/>
          <p:cNvSpPr>
            <a:spLocks noGrp="1"/>
          </p:cNvSpPr>
          <p:nvPr>
            <p:ph type="sldNum" sz="quarter" idx="10"/>
          </p:nvPr>
        </p:nvSpPr>
        <p:spPr/>
        <p:txBody>
          <a:bodyPr/>
          <a:lstStyle/>
          <a:p>
            <a:fld id="{A1F14C3D-5CF2-400D-97AC-A77B6F40F19F}" type="slidenum">
              <a:rPr lang="en-AU" smtClean="0"/>
              <a:t>27</a:t>
            </a:fld>
            <a:endParaRPr lang="en-AU"/>
          </a:p>
        </p:txBody>
      </p:sp>
    </p:spTree>
    <p:extLst>
      <p:ext uri="{BB962C8B-B14F-4D97-AF65-F5344CB8AC3E}">
        <p14:creationId xmlns:p14="http://schemas.microsoft.com/office/powerpoint/2010/main" val="3196580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a:t>
            </a:r>
            <a:r>
              <a:rPr lang="en-AU" baseline="0" dirty="0"/>
              <a:t> we average each the phi values across all channel sets, then across flies…</a:t>
            </a:r>
          </a:p>
          <a:p>
            <a:endParaRPr lang="en-AU" baseline="0" dirty="0"/>
          </a:p>
          <a:p>
            <a:r>
              <a:rPr lang="en-AU" baseline="0" dirty="0"/>
              <a:t>Here we see that larger networks yield larger phi</a:t>
            </a:r>
          </a:p>
          <a:p>
            <a:endParaRPr lang="en-AU" baseline="0" dirty="0"/>
          </a:p>
          <a:p>
            <a:r>
              <a:rPr lang="en-AU" baseline="0" dirty="0"/>
              <a:t>But more importantly, there is a significant reduction in phi during anaesthesia</a:t>
            </a:r>
          </a:p>
        </p:txBody>
      </p:sp>
      <p:sp>
        <p:nvSpPr>
          <p:cNvPr id="4" name="Slide Number Placeholder 3"/>
          <p:cNvSpPr>
            <a:spLocks noGrp="1"/>
          </p:cNvSpPr>
          <p:nvPr>
            <p:ph type="sldNum" sz="quarter" idx="10"/>
          </p:nvPr>
        </p:nvSpPr>
        <p:spPr/>
        <p:txBody>
          <a:bodyPr/>
          <a:lstStyle/>
          <a:p>
            <a:fld id="{A1F14C3D-5CF2-400D-97AC-A77B6F40F19F}" type="slidenum">
              <a:rPr lang="en-AU" smtClean="0"/>
              <a:t>28</a:t>
            </a:fld>
            <a:endParaRPr lang="en-AU"/>
          </a:p>
        </p:txBody>
      </p:sp>
    </p:spTree>
    <p:extLst>
      <p:ext uri="{BB962C8B-B14F-4D97-AF65-F5344CB8AC3E}">
        <p14:creationId xmlns:p14="http://schemas.microsoft.com/office/powerpoint/2010/main" val="1377191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Idea is just to show channel set ‘location’ mapping</a:t>
            </a:r>
          </a:p>
          <a:p>
            <a:endParaRPr lang="en-AU" dirty="0"/>
          </a:p>
          <a:p>
            <a:r>
              <a:rPr lang="en-AU" dirty="0"/>
              <a:t>These are phi3 wake values</a:t>
            </a:r>
          </a:p>
        </p:txBody>
      </p:sp>
      <p:sp>
        <p:nvSpPr>
          <p:cNvPr id="4" name="Slide Number Placeholder 3"/>
          <p:cNvSpPr>
            <a:spLocks noGrp="1"/>
          </p:cNvSpPr>
          <p:nvPr>
            <p:ph type="sldNum" sz="quarter" idx="10"/>
          </p:nvPr>
        </p:nvSpPr>
        <p:spPr/>
        <p:txBody>
          <a:bodyPr/>
          <a:lstStyle/>
          <a:p>
            <a:fld id="{215D5153-2E30-4372-9E51-8D6CC61A4884}" type="slidenum">
              <a:rPr lang="en-AU" smtClean="0"/>
              <a:t>32</a:t>
            </a:fld>
            <a:endParaRPr lang="en-AU"/>
          </a:p>
        </p:txBody>
      </p:sp>
    </p:spTree>
    <p:extLst>
      <p:ext uri="{BB962C8B-B14F-4D97-AF65-F5344CB8AC3E}">
        <p14:creationId xmlns:p14="http://schemas.microsoft.com/office/powerpoint/2010/main" val="2357678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a:t>
            </a:r>
            <a:r>
              <a:rPr lang="en-AU" baseline="0" dirty="0"/>
              <a:t> we extend this to a larger system, or network, such as the brain, then the assessment of integrated information is akin to asking two questions:</a:t>
            </a:r>
          </a:p>
          <a:p>
            <a:endParaRPr lang="en-AU" baseline="0" dirty="0"/>
          </a:p>
          <a:p>
            <a:pPr marL="228600" indent="-228600">
              <a:buAutoNum type="arabicPeriod"/>
            </a:pPr>
            <a:r>
              <a:rPr lang="en-AU" baseline="0" dirty="0"/>
              <a:t>Does the state of the network, in other words the states of all its elements, constrain the states it may take in the future, and is it informative as to what states it could have been in the past?</a:t>
            </a:r>
          </a:p>
          <a:p>
            <a:pPr marL="228600" indent="-228600">
              <a:buAutoNum type="arabicPeriod"/>
            </a:pPr>
            <a:endParaRPr lang="en-AU" baseline="0" dirty="0"/>
          </a:p>
          <a:p>
            <a:pPr marL="228600" indent="-228600">
              <a:buAutoNum type="arabicPeriod"/>
            </a:pPr>
            <a:r>
              <a:rPr lang="en-AU" baseline="0" dirty="0"/>
              <a:t>If there is information, how much of this information is integrated? If a split system generates the same amount of information, then the whole network reduces to independent networks.</a:t>
            </a:r>
          </a:p>
        </p:txBody>
      </p:sp>
      <p:sp>
        <p:nvSpPr>
          <p:cNvPr id="4" name="Slide Number Placeholder 3"/>
          <p:cNvSpPr>
            <a:spLocks noGrp="1"/>
          </p:cNvSpPr>
          <p:nvPr>
            <p:ph type="sldNum" sz="quarter" idx="10"/>
          </p:nvPr>
        </p:nvSpPr>
        <p:spPr/>
        <p:txBody>
          <a:bodyPr/>
          <a:lstStyle/>
          <a:p>
            <a:fld id="{A1F14C3D-5CF2-400D-97AC-A77B6F40F19F}" type="slidenum">
              <a:rPr lang="en-AU" smtClean="0"/>
              <a:t>5</a:t>
            </a:fld>
            <a:endParaRPr lang="en-AU"/>
          </a:p>
        </p:txBody>
      </p:sp>
    </p:spTree>
    <p:extLst>
      <p:ext uri="{BB962C8B-B14F-4D97-AF65-F5344CB8AC3E}">
        <p14:creationId xmlns:p14="http://schemas.microsoft.com/office/powerpoint/2010/main" val="2252981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Phi-3 wake values</a:t>
            </a:r>
          </a:p>
        </p:txBody>
      </p:sp>
      <p:sp>
        <p:nvSpPr>
          <p:cNvPr id="4" name="Slide Number Placeholder 3"/>
          <p:cNvSpPr>
            <a:spLocks noGrp="1"/>
          </p:cNvSpPr>
          <p:nvPr>
            <p:ph type="sldNum" sz="quarter" idx="10"/>
          </p:nvPr>
        </p:nvSpPr>
        <p:spPr/>
        <p:txBody>
          <a:bodyPr/>
          <a:lstStyle/>
          <a:p>
            <a:fld id="{215D5153-2E30-4372-9E51-8D6CC61A4884}" type="slidenum">
              <a:rPr lang="en-AU" smtClean="0"/>
              <a:t>33</a:t>
            </a:fld>
            <a:endParaRPr lang="en-AU"/>
          </a:p>
        </p:txBody>
      </p:sp>
    </p:spTree>
    <p:extLst>
      <p:ext uri="{BB962C8B-B14F-4D97-AF65-F5344CB8AC3E}">
        <p14:creationId xmlns:p14="http://schemas.microsoft.com/office/powerpoint/2010/main" val="1778265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phi-3 wake values</a:t>
            </a:r>
          </a:p>
        </p:txBody>
      </p:sp>
      <p:sp>
        <p:nvSpPr>
          <p:cNvPr id="4" name="Slide Number Placeholder 3"/>
          <p:cNvSpPr>
            <a:spLocks noGrp="1"/>
          </p:cNvSpPr>
          <p:nvPr>
            <p:ph type="sldNum" sz="quarter" idx="10"/>
          </p:nvPr>
        </p:nvSpPr>
        <p:spPr/>
        <p:txBody>
          <a:bodyPr/>
          <a:lstStyle/>
          <a:p>
            <a:fld id="{215D5153-2E30-4372-9E51-8D6CC61A4884}" type="slidenum">
              <a:rPr lang="en-AU" smtClean="0"/>
              <a:t>34</a:t>
            </a:fld>
            <a:endParaRPr lang="en-AU"/>
          </a:p>
        </p:txBody>
      </p:sp>
    </p:spTree>
    <p:extLst>
      <p:ext uri="{BB962C8B-B14F-4D97-AF65-F5344CB8AC3E}">
        <p14:creationId xmlns:p14="http://schemas.microsoft.com/office/powerpoint/2010/main" val="1279791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Averaged across flies</a:t>
            </a:r>
          </a:p>
        </p:txBody>
      </p:sp>
      <p:sp>
        <p:nvSpPr>
          <p:cNvPr id="4" name="Slide Number Placeholder 3"/>
          <p:cNvSpPr>
            <a:spLocks noGrp="1"/>
          </p:cNvSpPr>
          <p:nvPr>
            <p:ph type="sldNum" sz="quarter" idx="10"/>
          </p:nvPr>
        </p:nvSpPr>
        <p:spPr/>
        <p:txBody>
          <a:bodyPr/>
          <a:lstStyle/>
          <a:p>
            <a:fld id="{215D5153-2E30-4372-9E51-8D6CC61A4884}" type="slidenum">
              <a:rPr lang="en-AU" smtClean="0"/>
              <a:t>48</a:t>
            </a:fld>
            <a:endParaRPr lang="en-AU"/>
          </a:p>
        </p:txBody>
      </p:sp>
    </p:spTree>
    <p:extLst>
      <p:ext uri="{BB962C8B-B14F-4D97-AF65-F5344CB8AC3E}">
        <p14:creationId xmlns:p14="http://schemas.microsoft.com/office/powerpoint/2010/main" val="702637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Averaged across flies</a:t>
            </a:r>
          </a:p>
        </p:txBody>
      </p:sp>
      <p:sp>
        <p:nvSpPr>
          <p:cNvPr id="4" name="Slide Number Placeholder 3"/>
          <p:cNvSpPr>
            <a:spLocks noGrp="1"/>
          </p:cNvSpPr>
          <p:nvPr>
            <p:ph type="sldNum" sz="quarter" idx="10"/>
          </p:nvPr>
        </p:nvSpPr>
        <p:spPr/>
        <p:txBody>
          <a:bodyPr/>
          <a:lstStyle/>
          <a:p>
            <a:fld id="{215D5153-2E30-4372-9E51-8D6CC61A4884}" type="slidenum">
              <a:rPr lang="en-AU" smtClean="0"/>
              <a:t>49</a:t>
            </a:fld>
            <a:endParaRPr lang="en-AU"/>
          </a:p>
        </p:txBody>
      </p:sp>
    </p:spTree>
    <p:extLst>
      <p:ext uri="{BB962C8B-B14F-4D97-AF65-F5344CB8AC3E}">
        <p14:creationId xmlns:p14="http://schemas.microsoft.com/office/powerpoint/2010/main" val="2670854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Averaged across flies</a:t>
            </a:r>
          </a:p>
        </p:txBody>
      </p:sp>
      <p:sp>
        <p:nvSpPr>
          <p:cNvPr id="4" name="Slide Number Placeholder 3"/>
          <p:cNvSpPr>
            <a:spLocks noGrp="1"/>
          </p:cNvSpPr>
          <p:nvPr>
            <p:ph type="sldNum" sz="quarter" idx="10"/>
          </p:nvPr>
        </p:nvSpPr>
        <p:spPr/>
        <p:txBody>
          <a:bodyPr/>
          <a:lstStyle/>
          <a:p>
            <a:fld id="{215D5153-2E30-4372-9E51-8D6CC61A4884}" type="slidenum">
              <a:rPr lang="en-AU" smtClean="0"/>
              <a:t>51</a:t>
            </a:fld>
            <a:endParaRPr lang="en-AU"/>
          </a:p>
        </p:txBody>
      </p:sp>
    </p:spTree>
    <p:extLst>
      <p:ext uri="{BB962C8B-B14F-4D97-AF65-F5344CB8AC3E}">
        <p14:creationId xmlns:p14="http://schemas.microsoft.com/office/powerpoint/2010/main" val="2492349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Interestingly best classification isn’t where the difference is greatest</a:t>
            </a:r>
          </a:p>
        </p:txBody>
      </p:sp>
      <p:sp>
        <p:nvSpPr>
          <p:cNvPr id="4" name="Slide Number Placeholder 3"/>
          <p:cNvSpPr>
            <a:spLocks noGrp="1"/>
          </p:cNvSpPr>
          <p:nvPr>
            <p:ph type="sldNum" sz="quarter" idx="10"/>
          </p:nvPr>
        </p:nvSpPr>
        <p:spPr/>
        <p:txBody>
          <a:bodyPr/>
          <a:lstStyle/>
          <a:p>
            <a:fld id="{215D5153-2E30-4372-9E51-8D6CC61A4884}" type="slidenum">
              <a:rPr lang="en-AU" smtClean="0"/>
              <a:t>52</a:t>
            </a:fld>
            <a:endParaRPr lang="en-AU"/>
          </a:p>
        </p:txBody>
      </p:sp>
    </p:spTree>
    <p:extLst>
      <p:ext uri="{BB962C8B-B14F-4D97-AF65-F5344CB8AC3E}">
        <p14:creationId xmlns:p14="http://schemas.microsoft.com/office/powerpoint/2010/main" val="4135417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Averaged across flies</a:t>
            </a:r>
          </a:p>
        </p:txBody>
      </p:sp>
      <p:sp>
        <p:nvSpPr>
          <p:cNvPr id="4" name="Slide Number Placeholder 3"/>
          <p:cNvSpPr>
            <a:spLocks noGrp="1"/>
          </p:cNvSpPr>
          <p:nvPr>
            <p:ph type="sldNum" sz="quarter" idx="10"/>
          </p:nvPr>
        </p:nvSpPr>
        <p:spPr/>
        <p:txBody>
          <a:bodyPr/>
          <a:lstStyle/>
          <a:p>
            <a:fld id="{215D5153-2E30-4372-9E51-8D6CC61A4884}" type="slidenum">
              <a:rPr lang="en-AU" smtClean="0"/>
              <a:t>53</a:t>
            </a:fld>
            <a:endParaRPr lang="en-AU"/>
          </a:p>
        </p:txBody>
      </p:sp>
    </p:spTree>
    <p:extLst>
      <p:ext uri="{BB962C8B-B14F-4D97-AF65-F5344CB8AC3E}">
        <p14:creationId xmlns:p14="http://schemas.microsoft.com/office/powerpoint/2010/main" val="1151643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Averaged across flies</a:t>
            </a:r>
          </a:p>
        </p:txBody>
      </p:sp>
      <p:sp>
        <p:nvSpPr>
          <p:cNvPr id="4" name="Slide Number Placeholder 3"/>
          <p:cNvSpPr>
            <a:spLocks noGrp="1"/>
          </p:cNvSpPr>
          <p:nvPr>
            <p:ph type="sldNum" sz="quarter" idx="10"/>
          </p:nvPr>
        </p:nvSpPr>
        <p:spPr/>
        <p:txBody>
          <a:bodyPr/>
          <a:lstStyle/>
          <a:p>
            <a:fld id="{215D5153-2E30-4372-9E51-8D6CC61A4884}" type="slidenum">
              <a:rPr lang="en-AU" smtClean="0"/>
              <a:t>54</a:t>
            </a:fld>
            <a:endParaRPr lang="en-AU"/>
          </a:p>
        </p:txBody>
      </p:sp>
    </p:spTree>
    <p:extLst>
      <p:ext uri="{BB962C8B-B14F-4D97-AF65-F5344CB8AC3E}">
        <p14:creationId xmlns:p14="http://schemas.microsoft.com/office/powerpoint/2010/main" val="2669844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 graph is standard error across flies, after averaging across channels, then flies</a:t>
            </a:r>
          </a:p>
        </p:txBody>
      </p:sp>
      <p:sp>
        <p:nvSpPr>
          <p:cNvPr id="4" name="Slide Number Placeholder 3"/>
          <p:cNvSpPr>
            <a:spLocks noGrp="1"/>
          </p:cNvSpPr>
          <p:nvPr>
            <p:ph type="sldNum" sz="quarter" idx="10"/>
          </p:nvPr>
        </p:nvSpPr>
        <p:spPr/>
        <p:txBody>
          <a:bodyPr/>
          <a:lstStyle/>
          <a:p>
            <a:fld id="{215D5153-2E30-4372-9E51-8D6CC61A4884}" type="slidenum">
              <a:rPr lang="en-AU" smtClean="0"/>
              <a:t>56</a:t>
            </a:fld>
            <a:endParaRPr lang="en-AU"/>
          </a:p>
        </p:txBody>
      </p:sp>
    </p:spTree>
    <p:extLst>
      <p:ext uri="{BB962C8B-B14F-4D97-AF65-F5344CB8AC3E}">
        <p14:creationId xmlns:p14="http://schemas.microsoft.com/office/powerpoint/2010/main" val="2649150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Line graph is standard error across flies, after averaging across channels, then flies</a:t>
            </a:r>
          </a:p>
          <a:p>
            <a:endParaRPr lang="en-AU" dirty="0"/>
          </a:p>
          <a:p>
            <a:r>
              <a:rPr lang="en-AU" dirty="0"/>
              <a:t>Across fly classification – measure is averaged across trials to get 1 value per fly/condition</a:t>
            </a:r>
          </a:p>
        </p:txBody>
      </p:sp>
      <p:sp>
        <p:nvSpPr>
          <p:cNvPr id="4" name="Slide Number Placeholder 3"/>
          <p:cNvSpPr>
            <a:spLocks noGrp="1"/>
          </p:cNvSpPr>
          <p:nvPr>
            <p:ph type="sldNum" sz="quarter" idx="10"/>
          </p:nvPr>
        </p:nvSpPr>
        <p:spPr/>
        <p:txBody>
          <a:bodyPr/>
          <a:lstStyle/>
          <a:p>
            <a:fld id="{215D5153-2E30-4372-9E51-8D6CC61A4884}" type="slidenum">
              <a:rPr lang="en-AU" smtClean="0"/>
              <a:t>57</a:t>
            </a:fld>
            <a:endParaRPr lang="en-AU"/>
          </a:p>
        </p:txBody>
      </p:sp>
    </p:spTree>
    <p:extLst>
      <p:ext uri="{BB962C8B-B14F-4D97-AF65-F5344CB8AC3E}">
        <p14:creationId xmlns:p14="http://schemas.microsoft.com/office/powerpoint/2010/main" val="3419924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Sidenote – EMD allows </a:t>
            </a:r>
            <a:r>
              <a:rPr lang="el-GR" dirty="0"/>
              <a:t>Φ</a:t>
            </a:r>
            <a:r>
              <a:rPr lang="en-AU" dirty="0"/>
              <a:t> to behave as a metric (symmetric distances, etc) – mismatched decoding which uses KL divergence is not a metric</a:t>
            </a:r>
          </a:p>
        </p:txBody>
      </p:sp>
      <p:sp>
        <p:nvSpPr>
          <p:cNvPr id="4" name="Slide Number Placeholder 3"/>
          <p:cNvSpPr>
            <a:spLocks noGrp="1"/>
          </p:cNvSpPr>
          <p:nvPr>
            <p:ph type="sldNum" sz="quarter" idx="10"/>
          </p:nvPr>
        </p:nvSpPr>
        <p:spPr/>
        <p:txBody>
          <a:bodyPr/>
          <a:lstStyle/>
          <a:p>
            <a:fld id="{215D5153-2E30-4372-9E51-8D6CC61A4884}" type="slidenum">
              <a:rPr lang="en-AU" smtClean="0"/>
              <a:t>7</a:t>
            </a:fld>
            <a:endParaRPr lang="en-AU"/>
          </a:p>
        </p:txBody>
      </p:sp>
    </p:spTree>
    <p:extLst>
      <p:ext uri="{BB962C8B-B14F-4D97-AF65-F5344CB8AC3E}">
        <p14:creationId xmlns:p14="http://schemas.microsoft.com/office/powerpoint/2010/main" val="247503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Solid box – classification across trials (one value per fly, after averaging across channel sets)</a:t>
            </a:r>
          </a:p>
          <a:p>
            <a:r>
              <a:rPr lang="en-AU" dirty="0"/>
              <a:t>Dotted box – classification across flies (one value per channel set)</a:t>
            </a:r>
          </a:p>
          <a:p>
            <a:endParaRPr lang="en-AU" dirty="0"/>
          </a:p>
          <a:p>
            <a:r>
              <a:rPr lang="en-AU" dirty="0"/>
              <a:t>Boxes are 25-75</a:t>
            </a:r>
            <a:r>
              <a:rPr lang="en-AU" baseline="30000" dirty="0"/>
              <a:t>th</a:t>
            </a:r>
            <a:r>
              <a:rPr lang="en-AU" dirty="0"/>
              <a:t> percentiles</a:t>
            </a:r>
          </a:p>
          <a:p>
            <a:r>
              <a:rPr lang="en-AU" dirty="0"/>
              <a:t>Whiskers are min/max</a:t>
            </a:r>
          </a:p>
          <a:p>
            <a:endParaRPr lang="en-AU" dirty="0"/>
          </a:p>
          <a:p>
            <a:endParaRPr lang="en-AU" dirty="0"/>
          </a:p>
          <a:p>
            <a:endParaRPr lang="en-AU" dirty="0"/>
          </a:p>
          <a:p>
            <a:r>
              <a:rPr lang="en-AU" dirty="0"/>
              <a:t>Within subject </a:t>
            </a:r>
            <a:r>
              <a:rPr lang="en-AU" dirty="0" err="1"/>
              <a:t>errorbars</a:t>
            </a:r>
            <a:endParaRPr lang="en-AU" dirty="0"/>
          </a:p>
          <a:p>
            <a:r>
              <a:rPr lang="en-AU" dirty="0"/>
              <a:t>Power – </a:t>
            </a:r>
            <a:r>
              <a:rPr lang="en-AU" dirty="0" err="1"/>
              <a:t>errorbar</a:t>
            </a:r>
            <a:r>
              <a:rPr lang="en-AU" dirty="0"/>
              <a:t> should be standard deviation – distance of 0</a:t>
            </a:r>
          </a:p>
          <a:p>
            <a:endParaRPr lang="en-AU" dirty="0"/>
          </a:p>
          <a:p>
            <a:r>
              <a:rPr lang="en-AU" dirty="0"/>
              <a:t>test for interaction between </a:t>
            </a:r>
            <a:r>
              <a:rPr lang="en-AU" dirty="0" err="1"/>
              <a:t>center</a:t>
            </a:r>
            <a:r>
              <a:rPr lang="en-AU" dirty="0"/>
              <a:t> and distance</a:t>
            </a:r>
          </a:p>
        </p:txBody>
      </p:sp>
      <p:sp>
        <p:nvSpPr>
          <p:cNvPr id="4" name="Slide Number Placeholder 3"/>
          <p:cNvSpPr>
            <a:spLocks noGrp="1"/>
          </p:cNvSpPr>
          <p:nvPr>
            <p:ph type="sldNum" sz="quarter" idx="10"/>
          </p:nvPr>
        </p:nvSpPr>
        <p:spPr/>
        <p:txBody>
          <a:bodyPr/>
          <a:lstStyle/>
          <a:p>
            <a:fld id="{215D5153-2E30-4372-9E51-8D6CC61A4884}" type="slidenum">
              <a:rPr lang="en-AU" smtClean="0"/>
              <a:t>61</a:t>
            </a:fld>
            <a:endParaRPr lang="en-AU"/>
          </a:p>
        </p:txBody>
      </p:sp>
    </p:spTree>
    <p:extLst>
      <p:ext uri="{BB962C8B-B14F-4D97-AF65-F5344CB8AC3E}">
        <p14:creationId xmlns:p14="http://schemas.microsoft.com/office/powerpoint/2010/main" val="3017251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But phi magnitude doesn’t seem to correlate with performance</a:t>
            </a:r>
          </a:p>
        </p:txBody>
      </p:sp>
      <p:sp>
        <p:nvSpPr>
          <p:cNvPr id="4" name="Slide Number Placeholder 3"/>
          <p:cNvSpPr>
            <a:spLocks noGrp="1"/>
          </p:cNvSpPr>
          <p:nvPr>
            <p:ph type="sldNum" sz="quarter" idx="10"/>
          </p:nvPr>
        </p:nvSpPr>
        <p:spPr/>
        <p:txBody>
          <a:bodyPr/>
          <a:lstStyle/>
          <a:p>
            <a:fld id="{215D5153-2E30-4372-9E51-8D6CC61A4884}" type="slidenum">
              <a:rPr lang="en-AU" smtClean="0"/>
              <a:t>68</a:t>
            </a:fld>
            <a:endParaRPr lang="en-AU"/>
          </a:p>
        </p:txBody>
      </p:sp>
    </p:spTree>
    <p:extLst>
      <p:ext uri="{BB962C8B-B14F-4D97-AF65-F5344CB8AC3E}">
        <p14:creationId xmlns:p14="http://schemas.microsoft.com/office/powerpoint/2010/main" val="923729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Following on from spatial pattern, best channels may not be have a reduction in phi (esp. central-tending sets)</a:t>
            </a:r>
          </a:p>
        </p:txBody>
      </p:sp>
      <p:sp>
        <p:nvSpPr>
          <p:cNvPr id="4" name="Slide Number Placeholder 3"/>
          <p:cNvSpPr>
            <a:spLocks noGrp="1"/>
          </p:cNvSpPr>
          <p:nvPr>
            <p:ph type="sldNum" sz="quarter" idx="10"/>
          </p:nvPr>
        </p:nvSpPr>
        <p:spPr/>
        <p:txBody>
          <a:bodyPr/>
          <a:lstStyle/>
          <a:p>
            <a:fld id="{215D5153-2E30-4372-9E51-8D6CC61A4884}" type="slidenum">
              <a:rPr lang="en-AU" smtClean="0"/>
              <a:t>69</a:t>
            </a:fld>
            <a:endParaRPr lang="en-AU"/>
          </a:p>
        </p:txBody>
      </p:sp>
    </p:spTree>
    <p:extLst>
      <p:ext uri="{BB962C8B-B14F-4D97-AF65-F5344CB8AC3E}">
        <p14:creationId xmlns:p14="http://schemas.microsoft.com/office/powerpoint/2010/main" val="1115160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Standard error of 13 flies</a:t>
            </a:r>
          </a:p>
        </p:txBody>
      </p:sp>
      <p:sp>
        <p:nvSpPr>
          <p:cNvPr id="4" name="Slide Number Placeholder 3"/>
          <p:cNvSpPr>
            <a:spLocks noGrp="1"/>
          </p:cNvSpPr>
          <p:nvPr>
            <p:ph type="sldNum" sz="quarter" idx="10"/>
          </p:nvPr>
        </p:nvSpPr>
        <p:spPr/>
        <p:txBody>
          <a:bodyPr/>
          <a:lstStyle/>
          <a:p>
            <a:fld id="{215D5153-2E30-4372-9E51-8D6CC61A4884}" type="slidenum">
              <a:rPr lang="en-AU" smtClean="0"/>
              <a:t>73</a:t>
            </a:fld>
            <a:endParaRPr lang="en-AU"/>
          </a:p>
        </p:txBody>
      </p:sp>
    </p:spTree>
    <p:extLst>
      <p:ext uri="{BB962C8B-B14F-4D97-AF65-F5344CB8AC3E}">
        <p14:creationId xmlns:p14="http://schemas.microsoft.com/office/powerpoint/2010/main" val="1100028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NOTE: </a:t>
            </a:r>
            <a:r>
              <a:rPr lang="en-AU" dirty="0" err="1"/>
              <a:t>Color</a:t>
            </a:r>
            <a:r>
              <a:rPr lang="en-AU" dirty="0"/>
              <a:t> axis is non-linear</a:t>
            </a:r>
          </a:p>
          <a:p>
            <a:endParaRPr lang="en-AU" dirty="0"/>
          </a:p>
          <a:p>
            <a:r>
              <a:rPr lang="en-AU" dirty="0"/>
              <a:t>NOTE: (</a:t>
            </a:r>
            <a:r>
              <a:rPr lang="en-AU" dirty="0" err="1"/>
              <a:t>x,y</a:t>
            </a:r>
            <a:r>
              <a:rPr lang="en-AU" dirty="0"/>
              <a:t>) locations (for all of these plots) are jittered randomly because some channel sets share the same (</a:t>
            </a:r>
            <a:r>
              <a:rPr lang="en-AU" dirty="0" err="1"/>
              <a:t>x,y</a:t>
            </a:r>
            <a:r>
              <a:rPr lang="en-AU" dirty="0"/>
              <a:t>) location</a:t>
            </a:r>
          </a:p>
          <a:p>
            <a:r>
              <a:rPr lang="en-AU" dirty="0"/>
              <a:t>Jitter is just under half of the smallest step from one value to the next (+-0.1 [0.25/2] </a:t>
            </a:r>
            <a:r>
              <a:rPr lang="en-AU" dirty="0" err="1"/>
              <a:t>center</a:t>
            </a:r>
            <a:r>
              <a:rPr lang="en-AU" dirty="0"/>
              <a:t> and +-0.4 [1/2] for distance)</a:t>
            </a:r>
          </a:p>
          <a:p>
            <a:endParaRPr lang="en-AU" dirty="0"/>
          </a:p>
          <a:p>
            <a:r>
              <a:rPr lang="en-AU" dirty="0"/>
              <a:t>Averaged across 8 trials and 13 flies</a:t>
            </a:r>
          </a:p>
        </p:txBody>
      </p:sp>
      <p:sp>
        <p:nvSpPr>
          <p:cNvPr id="4" name="Slide Number Placeholder 3"/>
          <p:cNvSpPr>
            <a:spLocks noGrp="1"/>
          </p:cNvSpPr>
          <p:nvPr>
            <p:ph type="sldNum" sz="quarter" idx="10"/>
          </p:nvPr>
        </p:nvSpPr>
        <p:spPr/>
        <p:txBody>
          <a:bodyPr/>
          <a:lstStyle/>
          <a:p>
            <a:fld id="{215D5153-2E30-4372-9E51-8D6CC61A4884}" type="slidenum">
              <a:rPr lang="en-AU" smtClean="0"/>
              <a:t>82</a:t>
            </a:fld>
            <a:endParaRPr lang="en-AU"/>
          </a:p>
        </p:txBody>
      </p:sp>
    </p:spTree>
    <p:extLst>
      <p:ext uri="{BB962C8B-B14F-4D97-AF65-F5344CB8AC3E}">
        <p14:creationId xmlns:p14="http://schemas.microsoft.com/office/powerpoint/2010/main" val="3253053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Color</a:t>
            </a:r>
            <a:r>
              <a:rPr lang="en-AU" dirty="0"/>
              <a:t> scale here is now linear</a:t>
            </a:r>
          </a:p>
          <a:p>
            <a:endParaRPr lang="en-AU" dirty="0"/>
          </a:p>
          <a:p>
            <a:r>
              <a:rPr lang="en-AU" dirty="0"/>
              <a:t>&lt;&lt; means more than an order of magnitude, i.e. .0001 or less</a:t>
            </a:r>
          </a:p>
        </p:txBody>
      </p:sp>
      <p:sp>
        <p:nvSpPr>
          <p:cNvPr id="4" name="Slide Number Placeholder 3"/>
          <p:cNvSpPr>
            <a:spLocks noGrp="1"/>
          </p:cNvSpPr>
          <p:nvPr>
            <p:ph type="sldNum" sz="quarter" idx="10"/>
          </p:nvPr>
        </p:nvSpPr>
        <p:spPr/>
        <p:txBody>
          <a:bodyPr/>
          <a:lstStyle/>
          <a:p>
            <a:fld id="{215D5153-2E30-4372-9E51-8D6CC61A4884}" type="slidenum">
              <a:rPr lang="en-AU" smtClean="0"/>
              <a:t>83</a:t>
            </a:fld>
            <a:endParaRPr lang="en-AU"/>
          </a:p>
        </p:txBody>
      </p:sp>
    </p:spTree>
    <p:extLst>
      <p:ext uri="{BB962C8B-B14F-4D97-AF65-F5344CB8AC3E}">
        <p14:creationId xmlns:p14="http://schemas.microsoft.com/office/powerpoint/2010/main" val="25277948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Color</a:t>
            </a:r>
            <a:r>
              <a:rPr lang="en-AU" dirty="0"/>
              <a:t> scale here is now linear</a:t>
            </a:r>
          </a:p>
          <a:p>
            <a:endParaRPr lang="en-AU" dirty="0"/>
          </a:p>
          <a:p>
            <a:r>
              <a:rPr lang="en-AU" dirty="0"/>
              <a:t>Looks like higher accuracy in the middle? (Where the set </a:t>
            </a:r>
            <a:r>
              <a:rPr lang="en-AU" dirty="0" err="1"/>
              <a:t>center</a:t>
            </a:r>
            <a:r>
              <a:rPr lang="en-AU" dirty="0"/>
              <a:t> is between the periphery and </a:t>
            </a:r>
            <a:r>
              <a:rPr lang="en-AU" dirty="0" err="1"/>
              <a:t>center</a:t>
            </a:r>
            <a:r>
              <a:rPr lang="en-AU" dirty="0"/>
              <a:t>)</a:t>
            </a:r>
          </a:p>
          <a:p>
            <a:r>
              <a:rPr lang="en-AU" dirty="0"/>
              <a:t>Not sure how to investigate this</a:t>
            </a:r>
          </a:p>
        </p:txBody>
      </p:sp>
      <p:sp>
        <p:nvSpPr>
          <p:cNvPr id="4" name="Slide Number Placeholder 3"/>
          <p:cNvSpPr>
            <a:spLocks noGrp="1"/>
          </p:cNvSpPr>
          <p:nvPr>
            <p:ph type="sldNum" sz="quarter" idx="10"/>
          </p:nvPr>
        </p:nvSpPr>
        <p:spPr/>
        <p:txBody>
          <a:bodyPr/>
          <a:lstStyle/>
          <a:p>
            <a:fld id="{215D5153-2E30-4372-9E51-8D6CC61A4884}" type="slidenum">
              <a:rPr lang="en-AU" smtClean="0"/>
              <a:t>84</a:t>
            </a:fld>
            <a:endParaRPr lang="en-AU"/>
          </a:p>
        </p:txBody>
      </p:sp>
    </p:spTree>
    <p:extLst>
      <p:ext uri="{BB962C8B-B14F-4D97-AF65-F5344CB8AC3E}">
        <p14:creationId xmlns:p14="http://schemas.microsoft.com/office/powerpoint/2010/main" val="1005578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Per-channel values are obtained by averaging across all channel sets in which the channel is contained</a:t>
            </a:r>
          </a:p>
          <a:p>
            <a:endParaRPr lang="en-AU" dirty="0"/>
          </a:p>
          <a:p>
            <a:r>
              <a:rPr lang="en-AU" dirty="0"/>
              <a:t>Averaged across trials, then across flies</a:t>
            </a:r>
          </a:p>
          <a:p>
            <a:endParaRPr lang="en-AU" dirty="0"/>
          </a:p>
          <a:p>
            <a:r>
              <a:rPr lang="en-AU" dirty="0"/>
              <a:t>Bars are standard error across 13 flies</a:t>
            </a:r>
          </a:p>
          <a:p>
            <a:endParaRPr lang="en-AU" dirty="0"/>
          </a:p>
          <a:p>
            <a:r>
              <a:rPr lang="en-AU" dirty="0"/>
              <a:t>Despite larger relative change between conditions, accuracy is lower for 2ch – suggests change per channel in phi is less consistent across networks within fly?</a:t>
            </a:r>
          </a:p>
        </p:txBody>
      </p:sp>
      <p:sp>
        <p:nvSpPr>
          <p:cNvPr id="4" name="Slide Number Placeholder 3"/>
          <p:cNvSpPr>
            <a:spLocks noGrp="1"/>
          </p:cNvSpPr>
          <p:nvPr>
            <p:ph type="sldNum" sz="quarter" idx="10"/>
          </p:nvPr>
        </p:nvSpPr>
        <p:spPr/>
        <p:txBody>
          <a:bodyPr/>
          <a:lstStyle/>
          <a:p>
            <a:fld id="{215D5153-2E30-4372-9E51-8D6CC61A4884}" type="slidenum">
              <a:rPr lang="en-AU" smtClean="0"/>
              <a:t>85</a:t>
            </a:fld>
            <a:endParaRPr lang="en-AU"/>
          </a:p>
        </p:txBody>
      </p:sp>
    </p:spTree>
    <p:extLst>
      <p:ext uri="{BB962C8B-B14F-4D97-AF65-F5344CB8AC3E}">
        <p14:creationId xmlns:p14="http://schemas.microsoft.com/office/powerpoint/2010/main" val="2594210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Looks like channels which contribute to phi in small networks are good for larger networks also</a:t>
            </a:r>
          </a:p>
          <a:p>
            <a:endParaRPr lang="en-AU" dirty="0"/>
          </a:p>
          <a:p>
            <a:r>
              <a:rPr lang="en-AU" dirty="0"/>
              <a:t>x-axis: each channel has an average phi value (across all networks it’s involved in, see previous slide) – x value is obtained by averaging the channel averages across channels in the channel set</a:t>
            </a:r>
          </a:p>
          <a:p>
            <a:r>
              <a:rPr lang="en-AU" dirty="0"/>
              <a:t>y-axis: actual phi value for the channel set</a:t>
            </a:r>
          </a:p>
        </p:txBody>
      </p:sp>
      <p:sp>
        <p:nvSpPr>
          <p:cNvPr id="4" name="Slide Number Placeholder 3"/>
          <p:cNvSpPr>
            <a:spLocks noGrp="1"/>
          </p:cNvSpPr>
          <p:nvPr>
            <p:ph type="sldNum" sz="quarter" idx="10"/>
          </p:nvPr>
        </p:nvSpPr>
        <p:spPr/>
        <p:txBody>
          <a:bodyPr/>
          <a:lstStyle/>
          <a:p>
            <a:fld id="{215D5153-2E30-4372-9E51-8D6CC61A4884}" type="slidenum">
              <a:rPr lang="en-AU" smtClean="0"/>
              <a:t>86</a:t>
            </a:fld>
            <a:endParaRPr lang="en-AU"/>
          </a:p>
        </p:txBody>
      </p:sp>
    </p:spTree>
    <p:extLst>
      <p:ext uri="{BB962C8B-B14F-4D97-AF65-F5344CB8AC3E}">
        <p14:creationId xmlns:p14="http://schemas.microsoft.com/office/powerpoint/2010/main" val="721017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Looks like channels which can be used to discriminate wake/</a:t>
            </a:r>
            <a:r>
              <a:rPr lang="en-AU" dirty="0" err="1"/>
              <a:t>anest</a:t>
            </a:r>
            <a:r>
              <a:rPr lang="en-AU" dirty="0"/>
              <a:t> are also good in larger networks</a:t>
            </a:r>
          </a:p>
        </p:txBody>
      </p:sp>
      <p:sp>
        <p:nvSpPr>
          <p:cNvPr id="4" name="Slide Number Placeholder 3"/>
          <p:cNvSpPr>
            <a:spLocks noGrp="1"/>
          </p:cNvSpPr>
          <p:nvPr>
            <p:ph type="sldNum" sz="quarter" idx="10"/>
          </p:nvPr>
        </p:nvSpPr>
        <p:spPr/>
        <p:txBody>
          <a:bodyPr/>
          <a:lstStyle/>
          <a:p>
            <a:fld id="{215D5153-2E30-4372-9E51-8D6CC61A4884}" type="slidenum">
              <a:rPr lang="en-AU" smtClean="0"/>
              <a:t>87</a:t>
            </a:fld>
            <a:endParaRPr lang="en-AU"/>
          </a:p>
        </p:txBody>
      </p:sp>
    </p:spTree>
    <p:extLst>
      <p:ext uri="{BB962C8B-B14F-4D97-AF65-F5344CB8AC3E}">
        <p14:creationId xmlns:p14="http://schemas.microsoft.com/office/powerpoint/2010/main" val="653812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Figure shows 14 bipolar </a:t>
            </a:r>
            <a:r>
              <a:rPr lang="en-AU" dirty="0" err="1"/>
              <a:t>rereferenced</a:t>
            </a:r>
            <a:r>
              <a:rPr lang="en-AU" dirty="0"/>
              <a:t> channels (the most peripheral was discarded, but it hasn’t been discarded in this analysis)</a:t>
            </a:r>
          </a:p>
          <a:p>
            <a:endParaRPr lang="en-AU" dirty="0"/>
          </a:p>
          <a:p>
            <a:r>
              <a:rPr lang="en-AU" dirty="0"/>
              <a:t>Recorded at 25kHz, </a:t>
            </a:r>
            <a:r>
              <a:rPr lang="en-AU" dirty="0" err="1"/>
              <a:t>downsampled</a:t>
            </a:r>
            <a:r>
              <a:rPr lang="en-AU" dirty="0"/>
              <a:t> to 1kHz</a:t>
            </a:r>
          </a:p>
          <a:p>
            <a:endParaRPr lang="en-AU" dirty="0"/>
          </a:p>
          <a:p>
            <a:r>
              <a:rPr lang="en-AU" dirty="0"/>
              <a:t>Air puff is ~180s after onset of isoflurane delivery</a:t>
            </a:r>
          </a:p>
          <a:p>
            <a:endParaRPr lang="en-AU" dirty="0"/>
          </a:p>
          <a:p>
            <a:r>
              <a:rPr lang="en-AU" dirty="0"/>
              <a:t>electrodes – 25micrometer separation, total length 375micrometers (base to tip)</a:t>
            </a:r>
          </a:p>
        </p:txBody>
      </p:sp>
      <p:sp>
        <p:nvSpPr>
          <p:cNvPr id="4" name="Slide Number Placeholder 3"/>
          <p:cNvSpPr>
            <a:spLocks noGrp="1"/>
          </p:cNvSpPr>
          <p:nvPr>
            <p:ph type="sldNum" sz="quarter" idx="10"/>
          </p:nvPr>
        </p:nvSpPr>
        <p:spPr/>
        <p:txBody>
          <a:bodyPr/>
          <a:lstStyle/>
          <a:p>
            <a:fld id="{A1F14C3D-5CF2-400D-97AC-A77B6F40F19F}" type="slidenum">
              <a:rPr lang="en-AU" smtClean="0"/>
              <a:t>9</a:t>
            </a:fld>
            <a:endParaRPr lang="en-AU"/>
          </a:p>
        </p:txBody>
      </p:sp>
    </p:spTree>
    <p:extLst>
      <p:ext uri="{BB962C8B-B14F-4D97-AF65-F5344CB8AC3E}">
        <p14:creationId xmlns:p14="http://schemas.microsoft.com/office/powerpoint/2010/main" val="14280715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NOTE: </a:t>
            </a:r>
            <a:r>
              <a:rPr lang="en-AU" dirty="0" err="1"/>
              <a:t>Color</a:t>
            </a:r>
            <a:r>
              <a:rPr lang="en-AU" dirty="0"/>
              <a:t> axis is non-linear</a:t>
            </a:r>
          </a:p>
          <a:p>
            <a:endParaRPr lang="en-AU" dirty="0"/>
          </a:p>
          <a:p>
            <a:r>
              <a:rPr lang="en-AU" dirty="0"/>
              <a:t>NOTE: (</a:t>
            </a:r>
            <a:r>
              <a:rPr lang="en-AU" dirty="0" err="1"/>
              <a:t>x,y</a:t>
            </a:r>
            <a:r>
              <a:rPr lang="en-AU" dirty="0"/>
              <a:t>) locations (for all of these plots) are jittered randomly because some channel sets share the same (</a:t>
            </a:r>
            <a:r>
              <a:rPr lang="en-AU" dirty="0" err="1"/>
              <a:t>x,y</a:t>
            </a:r>
            <a:r>
              <a:rPr lang="en-AU" dirty="0"/>
              <a:t>) location</a:t>
            </a:r>
          </a:p>
          <a:p>
            <a:r>
              <a:rPr lang="en-AU" dirty="0"/>
              <a:t>Jitter is just under half of the smallest step from one value to the next (+-0.1 [0.25/2] </a:t>
            </a:r>
            <a:r>
              <a:rPr lang="en-AU" dirty="0" err="1"/>
              <a:t>center</a:t>
            </a:r>
            <a:r>
              <a:rPr lang="en-AU" dirty="0"/>
              <a:t> and +-0.4 [1/2] for distance)</a:t>
            </a:r>
          </a:p>
          <a:p>
            <a:endParaRPr lang="en-AU" dirty="0"/>
          </a:p>
          <a:p>
            <a:r>
              <a:rPr lang="en-AU" dirty="0"/>
              <a:t>Averaged across 8 trials and 13 flies</a:t>
            </a:r>
          </a:p>
        </p:txBody>
      </p:sp>
      <p:sp>
        <p:nvSpPr>
          <p:cNvPr id="4" name="Slide Number Placeholder 3"/>
          <p:cNvSpPr>
            <a:spLocks noGrp="1"/>
          </p:cNvSpPr>
          <p:nvPr>
            <p:ph type="sldNum" sz="quarter" idx="10"/>
          </p:nvPr>
        </p:nvSpPr>
        <p:spPr/>
        <p:txBody>
          <a:bodyPr/>
          <a:lstStyle/>
          <a:p>
            <a:fld id="{215D5153-2E30-4372-9E51-8D6CC61A4884}" type="slidenum">
              <a:rPr lang="en-AU" smtClean="0"/>
              <a:t>90</a:t>
            </a:fld>
            <a:endParaRPr lang="en-AU"/>
          </a:p>
        </p:txBody>
      </p:sp>
    </p:spTree>
    <p:extLst>
      <p:ext uri="{BB962C8B-B14F-4D97-AF65-F5344CB8AC3E}">
        <p14:creationId xmlns:p14="http://schemas.microsoft.com/office/powerpoint/2010/main" val="932419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Color</a:t>
            </a:r>
            <a:r>
              <a:rPr lang="en-AU" dirty="0"/>
              <a:t> scale here is now linear</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&lt;&lt; means more than an order of magnitude, i.e. .0001 or less</a:t>
            </a:r>
          </a:p>
        </p:txBody>
      </p:sp>
      <p:sp>
        <p:nvSpPr>
          <p:cNvPr id="4" name="Slide Number Placeholder 3"/>
          <p:cNvSpPr>
            <a:spLocks noGrp="1"/>
          </p:cNvSpPr>
          <p:nvPr>
            <p:ph type="sldNum" sz="quarter" idx="10"/>
          </p:nvPr>
        </p:nvSpPr>
        <p:spPr/>
        <p:txBody>
          <a:bodyPr/>
          <a:lstStyle/>
          <a:p>
            <a:fld id="{215D5153-2E30-4372-9E51-8D6CC61A4884}" type="slidenum">
              <a:rPr lang="en-AU" smtClean="0"/>
              <a:t>91</a:t>
            </a:fld>
            <a:endParaRPr lang="en-AU"/>
          </a:p>
        </p:txBody>
      </p:sp>
    </p:spTree>
    <p:extLst>
      <p:ext uri="{BB962C8B-B14F-4D97-AF65-F5344CB8AC3E}">
        <p14:creationId xmlns:p14="http://schemas.microsoft.com/office/powerpoint/2010/main" val="2356238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Color</a:t>
            </a:r>
            <a:r>
              <a:rPr lang="en-AU" dirty="0"/>
              <a:t> scale here is now linear</a:t>
            </a:r>
          </a:p>
          <a:p>
            <a:endParaRPr lang="en-AU" dirty="0"/>
          </a:p>
          <a:p>
            <a:endParaRPr lang="en-AU" dirty="0"/>
          </a:p>
        </p:txBody>
      </p:sp>
      <p:sp>
        <p:nvSpPr>
          <p:cNvPr id="4" name="Slide Number Placeholder 3"/>
          <p:cNvSpPr>
            <a:spLocks noGrp="1"/>
          </p:cNvSpPr>
          <p:nvPr>
            <p:ph type="sldNum" sz="quarter" idx="10"/>
          </p:nvPr>
        </p:nvSpPr>
        <p:spPr/>
        <p:txBody>
          <a:bodyPr/>
          <a:lstStyle/>
          <a:p>
            <a:fld id="{215D5153-2E30-4372-9E51-8D6CC61A4884}" type="slidenum">
              <a:rPr lang="en-AU" smtClean="0"/>
              <a:t>92</a:t>
            </a:fld>
            <a:endParaRPr lang="en-AU"/>
          </a:p>
        </p:txBody>
      </p:sp>
    </p:spTree>
    <p:extLst>
      <p:ext uri="{BB962C8B-B14F-4D97-AF65-F5344CB8AC3E}">
        <p14:creationId xmlns:p14="http://schemas.microsoft.com/office/powerpoint/2010/main" val="40867584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Averaged across trials, then across flies</a:t>
            </a:r>
          </a:p>
          <a:p>
            <a:endParaRPr lang="en-AU" dirty="0"/>
          </a:p>
          <a:p>
            <a:r>
              <a:rPr lang="en-AU" dirty="0"/>
              <a:t>Bars are standard error across 13 flies</a:t>
            </a:r>
          </a:p>
          <a:p>
            <a:endParaRPr lang="en-AU" dirty="0"/>
          </a:p>
          <a:p>
            <a:r>
              <a:rPr lang="en-AU" dirty="0"/>
              <a:t>Despite larger relative change between conditions, accuracy is lower for 2ch – suggests change per channel in phi is less consistent across networks within fly?</a:t>
            </a:r>
          </a:p>
          <a:p>
            <a:endParaRPr lang="en-AU" dirty="0"/>
          </a:p>
          <a:p>
            <a:r>
              <a:rPr lang="en-AU" dirty="0" err="1"/>
              <a:t>Errorbars</a:t>
            </a:r>
            <a:r>
              <a:rPr lang="en-AU" dirty="0"/>
              <a:t> in bottom right are 0 – because we are classifying across 13 flies</a:t>
            </a:r>
          </a:p>
        </p:txBody>
      </p:sp>
      <p:sp>
        <p:nvSpPr>
          <p:cNvPr id="4" name="Slide Number Placeholder 3"/>
          <p:cNvSpPr>
            <a:spLocks noGrp="1"/>
          </p:cNvSpPr>
          <p:nvPr>
            <p:ph type="sldNum" sz="quarter" idx="10"/>
          </p:nvPr>
        </p:nvSpPr>
        <p:spPr/>
        <p:txBody>
          <a:bodyPr/>
          <a:lstStyle/>
          <a:p>
            <a:fld id="{215D5153-2E30-4372-9E51-8D6CC61A4884}" type="slidenum">
              <a:rPr lang="en-AU" smtClean="0"/>
              <a:t>93</a:t>
            </a:fld>
            <a:endParaRPr lang="en-AU"/>
          </a:p>
        </p:txBody>
      </p:sp>
    </p:spTree>
    <p:extLst>
      <p:ext uri="{BB962C8B-B14F-4D97-AF65-F5344CB8AC3E}">
        <p14:creationId xmlns:p14="http://schemas.microsoft.com/office/powerpoint/2010/main" val="31592025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Looks like channels which contribute to phi in small networks are good for larger networks also</a:t>
            </a:r>
          </a:p>
        </p:txBody>
      </p:sp>
      <p:sp>
        <p:nvSpPr>
          <p:cNvPr id="4" name="Slide Number Placeholder 3"/>
          <p:cNvSpPr>
            <a:spLocks noGrp="1"/>
          </p:cNvSpPr>
          <p:nvPr>
            <p:ph type="sldNum" sz="quarter" idx="10"/>
          </p:nvPr>
        </p:nvSpPr>
        <p:spPr/>
        <p:txBody>
          <a:bodyPr/>
          <a:lstStyle/>
          <a:p>
            <a:fld id="{215D5153-2E30-4372-9E51-8D6CC61A4884}" type="slidenum">
              <a:rPr lang="en-AU" smtClean="0"/>
              <a:t>94</a:t>
            </a:fld>
            <a:endParaRPr lang="en-AU"/>
          </a:p>
        </p:txBody>
      </p:sp>
    </p:spTree>
    <p:extLst>
      <p:ext uri="{BB962C8B-B14F-4D97-AF65-F5344CB8AC3E}">
        <p14:creationId xmlns:p14="http://schemas.microsoft.com/office/powerpoint/2010/main" val="3643167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Looks like channels which can be used to discriminate wake/</a:t>
            </a:r>
            <a:r>
              <a:rPr lang="en-AU" dirty="0" err="1"/>
              <a:t>anest</a:t>
            </a:r>
            <a:r>
              <a:rPr lang="en-AU" dirty="0"/>
              <a:t> are also good in larger networks</a:t>
            </a:r>
          </a:p>
        </p:txBody>
      </p:sp>
      <p:sp>
        <p:nvSpPr>
          <p:cNvPr id="4" name="Slide Number Placeholder 3"/>
          <p:cNvSpPr>
            <a:spLocks noGrp="1"/>
          </p:cNvSpPr>
          <p:nvPr>
            <p:ph type="sldNum" sz="quarter" idx="10"/>
          </p:nvPr>
        </p:nvSpPr>
        <p:spPr/>
        <p:txBody>
          <a:bodyPr/>
          <a:lstStyle/>
          <a:p>
            <a:fld id="{215D5153-2E30-4372-9E51-8D6CC61A4884}" type="slidenum">
              <a:rPr lang="en-AU" smtClean="0"/>
              <a:t>95</a:t>
            </a:fld>
            <a:endParaRPr lang="en-AU"/>
          </a:p>
        </p:txBody>
      </p:sp>
    </p:spTree>
    <p:extLst>
      <p:ext uri="{BB962C8B-B14F-4D97-AF65-F5344CB8AC3E}">
        <p14:creationId xmlns:p14="http://schemas.microsoft.com/office/powerpoint/2010/main" val="30262836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NOTE: </a:t>
            </a:r>
            <a:r>
              <a:rPr lang="en-AU" dirty="0" err="1"/>
              <a:t>Color</a:t>
            </a:r>
            <a:r>
              <a:rPr lang="en-AU" dirty="0"/>
              <a:t> axis is non-linear</a:t>
            </a:r>
          </a:p>
          <a:p>
            <a:endParaRPr lang="en-AU" dirty="0"/>
          </a:p>
          <a:p>
            <a:r>
              <a:rPr lang="en-AU" dirty="0"/>
              <a:t>NOTE: (</a:t>
            </a:r>
            <a:r>
              <a:rPr lang="en-AU" dirty="0" err="1"/>
              <a:t>x,y</a:t>
            </a:r>
            <a:r>
              <a:rPr lang="en-AU" dirty="0"/>
              <a:t>) locations (for all of these plots) are jittered randomly because some channel sets share the same (</a:t>
            </a:r>
            <a:r>
              <a:rPr lang="en-AU" dirty="0" err="1"/>
              <a:t>x,y</a:t>
            </a:r>
            <a:r>
              <a:rPr lang="en-AU" dirty="0"/>
              <a:t>) location</a:t>
            </a:r>
          </a:p>
          <a:p>
            <a:r>
              <a:rPr lang="en-AU" dirty="0"/>
              <a:t>Jitter is just under half of the smallest step from one value to the next (+-0.1 [0.25/2] </a:t>
            </a:r>
            <a:r>
              <a:rPr lang="en-AU" dirty="0" err="1"/>
              <a:t>center</a:t>
            </a:r>
            <a:r>
              <a:rPr lang="en-AU" dirty="0"/>
              <a:t> and +-0.4 [1/2] for distance)</a:t>
            </a:r>
          </a:p>
          <a:p>
            <a:endParaRPr lang="en-AU" dirty="0"/>
          </a:p>
          <a:p>
            <a:r>
              <a:rPr lang="en-AU" dirty="0"/>
              <a:t>Averaged across 8 trials and 13 flies</a:t>
            </a:r>
          </a:p>
        </p:txBody>
      </p:sp>
      <p:sp>
        <p:nvSpPr>
          <p:cNvPr id="4" name="Slide Number Placeholder 3"/>
          <p:cNvSpPr>
            <a:spLocks noGrp="1"/>
          </p:cNvSpPr>
          <p:nvPr>
            <p:ph type="sldNum" sz="quarter" idx="10"/>
          </p:nvPr>
        </p:nvSpPr>
        <p:spPr/>
        <p:txBody>
          <a:bodyPr/>
          <a:lstStyle/>
          <a:p>
            <a:fld id="{215D5153-2E30-4372-9E51-8D6CC61A4884}" type="slidenum">
              <a:rPr lang="en-AU" smtClean="0"/>
              <a:t>98</a:t>
            </a:fld>
            <a:endParaRPr lang="en-AU"/>
          </a:p>
        </p:txBody>
      </p:sp>
    </p:spTree>
    <p:extLst>
      <p:ext uri="{BB962C8B-B14F-4D97-AF65-F5344CB8AC3E}">
        <p14:creationId xmlns:p14="http://schemas.microsoft.com/office/powerpoint/2010/main" val="891402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Color</a:t>
            </a:r>
            <a:r>
              <a:rPr lang="en-AU" dirty="0"/>
              <a:t> scale here is now linear</a:t>
            </a:r>
          </a:p>
          <a:p>
            <a:endParaRPr lang="en-AU" dirty="0"/>
          </a:p>
          <a:p>
            <a:r>
              <a:rPr lang="en-AU" dirty="0"/>
              <a:t>&lt;&lt; means more than an order of magnitude, i.e. .0001 or less</a:t>
            </a:r>
          </a:p>
        </p:txBody>
      </p:sp>
      <p:sp>
        <p:nvSpPr>
          <p:cNvPr id="4" name="Slide Number Placeholder 3"/>
          <p:cNvSpPr>
            <a:spLocks noGrp="1"/>
          </p:cNvSpPr>
          <p:nvPr>
            <p:ph type="sldNum" sz="quarter" idx="10"/>
          </p:nvPr>
        </p:nvSpPr>
        <p:spPr/>
        <p:txBody>
          <a:bodyPr/>
          <a:lstStyle/>
          <a:p>
            <a:fld id="{215D5153-2E30-4372-9E51-8D6CC61A4884}" type="slidenum">
              <a:rPr lang="en-AU" smtClean="0"/>
              <a:t>99</a:t>
            </a:fld>
            <a:endParaRPr lang="en-AU"/>
          </a:p>
        </p:txBody>
      </p:sp>
    </p:spTree>
    <p:extLst>
      <p:ext uri="{BB962C8B-B14F-4D97-AF65-F5344CB8AC3E}">
        <p14:creationId xmlns:p14="http://schemas.microsoft.com/office/powerpoint/2010/main" val="39680051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Color</a:t>
            </a:r>
            <a:r>
              <a:rPr lang="en-AU" dirty="0"/>
              <a:t> scale here is now linear</a:t>
            </a:r>
          </a:p>
          <a:p>
            <a:endParaRPr lang="en-AU" dirty="0"/>
          </a:p>
          <a:p>
            <a:r>
              <a:rPr lang="en-AU" dirty="0"/>
              <a:t>Looks like higher accuracy in the middle? (Where the set </a:t>
            </a:r>
            <a:r>
              <a:rPr lang="en-AU" dirty="0" err="1"/>
              <a:t>center</a:t>
            </a:r>
            <a:r>
              <a:rPr lang="en-AU" dirty="0"/>
              <a:t> is between the periphery and </a:t>
            </a:r>
            <a:r>
              <a:rPr lang="en-AU" dirty="0" err="1"/>
              <a:t>center</a:t>
            </a:r>
            <a:r>
              <a:rPr lang="en-AU" dirty="0"/>
              <a:t>)</a:t>
            </a:r>
          </a:p>
          <a:p>
            <a:r>
              <a:rPr lang="en-AU" dirty="0"/>
              <a:t>Not sure how to investigate this</a:t>
            </a:r>
          </a:p>
        </p:txBody>
      </p:sp>
      <p:sp>
        <p:nvSpPr>
          <p:cNvPr id="4" name="Slide Number Placeholder 3"/>
          <p:cNvSpPr>
            <a:spLocks noGrp="1"/>
          </p:cNvSpPr>
          <p:nvPr>
            <p:ph type="sldNum" sz="quarter" idx="10"/>
          </p:nvPr>
        </p:nvSpPr>
        <p:spPr/>
        <p:txBody>
          <a:bodyPr/>
          <a:lstStyle/>
          <a:p>
            <a:fld id="{215D5153-2E30-4372-9E51-8D6CC61A4884}" type="slidenum">
              <a:rPr lang="en-AU" smtClean="0"/>
              <a:t>100</a:t>
            </a:fld>
            <a:endParaRPr lang="en-AU"/>
          </a:p>
        </p:txBody>
      </p:sp>
    </p:spTree>
    <p:extLst>
      <p:ext uri="{BB962C8B-B14F-4D97-AF65-F5344CB8AC3E}">
        <p14:creationId xmlns:p14="http://schemas.microsoft.com/office/powerpoint/2010/main" val="6184642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Averaged across trials, then across flies</a:t>
            </a:r>
          </a:p>
          <a:p>
            <a:endParaRPr lang="en-AU" dirty="0"/>
          </a:p>
          <a:p>
            <a:r>
              <a:rPr lang="en-AU" dirty="0"/>
              <a:t>Bars are standard error across 13 flies</a:t>
            </a:r>
          </a:p>
          <a:p>
            <a:endParaRPr lang="en-AU" dirty="0"/>
          </a:p>
          <a:p>
            <a:r>
              <a:rPr lang="en-AU" dirty="0"/>
              <a:t>Phi axis is smaller for phi-star than for phi-3</a:t>
            </a:r>
          </a:p>
        </p:txBody>
      </p:sp>
      <p:sp>
        <p:nvSpPr>
          <p:cNvPr id="4" name="Slide Number Placeholder 3"/>
          <p:cNvSpPr>
            <a:spLocks noGrp="1"/>
          </p:cNvSpPr>
          <p:nvPr>
            <p:ph type="sldNum" sz="quarter" idx="10"/>
          </p:nvPr>
        </p:nvSpPr>
        <p:spPr/>
        <p:txBody>
          <a:bodyPr/>
          <a:lstStyle/>
          <a:p>
            <a:fld id="{215D5153-2E30-4372-9E51-8D6CC61A4884}" type="slidenum">
              <a:rPr lang="en-AU" smtClean="0"/>
              <a:t>101</a:t>
            </a:fld>
            <a:endParaRPr lang="en-AU"/>
          </a:p>
        </p:txBody>
      </p:sp>
    </p:spTree>
    <p:extLst>
      <p:ext uri="{BB962C8B-B14F-4D97-AF65-F5344CB8AC3E}">
        <p14:creationId xmlns:p14="http://schemas.microsoft.com/office/powerpoint/2010/main" val="3981577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Diagram is wrong – 30s gaps should be 18s gaps</a:t>
            </a:r>
          </a:p>
          <a:p>
            <a:endParaRPr lang="en-AU" dirty="0"/>
          </a:p>
          <a:p>
            <a:r>
              <a:rPr lang="en-AU" dirty="0"/>
              <a:t>Our 18s corresponds to the 18s after air puff and BEFORE stimulus</a:t>
            </a:r>
          </a:p>
        </p:txBody>
      </p:sp>
      <p:sp>
        <p:nvSpPr>
          <p:cNvPr id="4" name="Slide Number Placeholder 3"/>
          <p:cNvSpPr>
            <a:spLocks noGrp="1"/>
          </p:cNvSpPr>
          <p:nvPr>
            <p:ph type="sldNum" sz="quarter" idx="10"/>
          </p:nvPr>
        </p:nvSpPr>
        <p:spPr/>
        <p:txBody>
          <a:bodyPr/>
          <a:lstStyle/>
          <a:p>
            <a:fld id="{215D5153-2E30-4372-9E51-8D6CC61A4884}" type="slidenum">
              <a:rPr lang="en-AU" smtClean="0"/>
              <a:t>11</a:t>
            </a:fld>
            <a:endParaRPr lang="en-AU"/>
          </a:p>
        </p:txBody>
      </p:sp>
    </p:spTree>
    <p:extLst>
      <p:ext uri="{BB962C8B-B14F-4D97-AF65-F5344CB8AC3E}">
        <p14:creationId xmlns:p14="http://schemas.microsoft.com/office/powerpoint/2010/main" val="798474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Looks like channels which contribute to phi in small networks are good for larger networks also</a:t>
            </a:r>
          </a:p>
        </p:txBody>
      </p:sp>
      <p:sp>
        <p:nvSpPr>
          <p:cNvPr id="4" name="Slide Number Placeholder 3"/>
          <p:cNvSpPr>
            <a:spLocks noGrp="1"/>
          </p:cNvSpPr>
          <p:nvPr>
            <p:ph type="sldNum" sz="quarter" idx="10"/>
          </p:nvPr>
        </p:nvSpPr>
        <p:spPr/>
        <p:txBody>
          <a:bodyPr/>
          <a:lstStyle/>
          <a:p>
            <a:fld id="{215D5153-2E30-4372-9E51-8D6CC61A4884}" type="slidenum">
              <a:rPr lang="en-AU" smtClean="0"/>
              <a:t>102</a:t>
            </a:fld>
            <a:endParaRPr lang="en-AU"/>
          </a:p>
        </p:txBody>
      </p:sp>
    </p:spTree>
    <p:extLst>
      <p:ext uri="{BB962C8B-B14F-4D97-AF65-F5344CB8AC3E}">
        <p14:creationId xmlns:p14="http://schemas.microsoft.com/office/powerpoint/2010/main" val="4197514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Looks like channels which can be used to discriminate wake/</a:t>
            </a:r>
            <a:r>
              <a:rPr lang="en-AU" dirty="0" err="1"/>
              <a:t>anest</a:t>
            </a:r>
            <a:r>
              <a:rPr lang="en-AU" dirty="0"/>
              <a:t> are also good in larger networks</a:t>
            </a:r>
          </a:p>
        </p:txBody>
      </p:sp>
      <p:sp>
        <p:nvSpPr>
          <p:cNvPr id="4" name="Slide Number Placeholder 3"/>
          <p:cNvSpPr>
            <a:spLocks noGrp="1"/>
          </p:cNvSpPr>
          <p:nvPr>
            <p:ph type="sldNum" sz="quarter" idx="10"/>
          </p:nvPr>
        </p:nvSpPr>
        <p:spPr/>
        <p:txBody>
          <a:bodyPr/>
          <a:lstStyle/>
          <a:p>
            <a:fld id="{215D5153-2E30-4372-9E51-8D6CC61A4884}" type="slidenum">
              <a:rPr lang="en-AU" smtClean="0"/>
              <a:t>103</a:t>
            </a:fld>
            <a:endParaRPr lang="en-AU"/>
          </a:p>
        </p:txBody>
      </p:sp>
    </p:spTree>
    <p:extLst>
      <p:ext uri="{BB962C8B-B14F-4D97-AF65-F5344CB8AC3E}">
        <p14:creationId xmlns:p14="http://schemas.microsoft.com/office/powerpoint/2010/main" val="2359111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Color</a:t>
            </a:r>
            <a:r>
              <a:rPr lang="en-AU" dirty="0"/>
              <a:t> scale here is now linear</a:t>
            </a:r>
          </a:p>
          <a:p>
            <a:endParaRPr lang="en-AU" dirty="0"/>
          </a:p>
          <a:p>
            <a:r>
              <a:rPr lang="en-AU" dirty="0"/>
              <a:t>&lt;&lt; means more than an order of magnitude, i.e. .0001 or less</a:t>
            </a:r>
          </a:p>
        </p:txBody>
      </p:sp>
      <p:sp>
        <p:nvSpPr>
          <p:cNvPr id="4" name="Slide Number Placeholder 3"/>
          <p:cNvSpPr>
            <a:spLocks noGrp="1"/>
          </p:cNvSpPr>
          <p:nvPr>
            <p:ph type="sldNum" sz="quarter" idx="10"/>
          </p:nvPr>
        </p:nvSpPr>
        <p:spPr/>
        <p:txBody>
          <a:bodyPr/>
          <a:lstStyle/>
          <a:p>
            <a:fld id="{215D5153-2E30-4372-9E51-8D6CC61A4884}" type="slidenum">
              <a:rPr lang="en-AU" smtClean="0"/>
              <a:t>106</a:t>
            </a:fld>
            <a:endParaRPr lang="en-AU"/>
          </a:p>
        </p:txBody>
      </p:sp>
    </p:spTree>
    <p:extLst>
      <p:ext uri="{BB962C8B-B14F-4D97-AF65-F5344CB8AC3E}">
        <p14:creationId xmlns:p14="http://schemas.microsoft.com/office/powerpoint/2010/main" val="5432685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Color</a:t>
            </a:r>
            <a:r>
              <a:rPr lang="en-AU" dirty="0"/>
              <a:t> scale here is now linear</a:t>
            </a:r>
          </a:p>
          <a:p>
            <a:endParaRPr lang="en-AU" dirty="0"/>
          </a:p>
          <a:p>
            <a:r>
              <a:rPr lang="en-AU" dirty="0"/>
              <a:t>Looks like higher accuracy in the middle? (Where the set </a:t>
            </a:r>
            <a:r>
              <a:rPr lang="en-AU" dirty="0" err="1"/>
              <a:t>center</a:t>
            </a:r>
            <a:r>
              <a:rPr lang="en-AU" dirty="0"/>
              <a:t> is between the periphery and </a:t>
            </a:r>
            <a:r>
              <a:rPr lang="en-AU" dirty="0" err="1"/>
              <a:t>center</a:t>
            </a:r>
            <a:r>
              <a:rPr lang="en-AU" dirty="0"/>
              <a:t>)</a:t>
            </a:r>
          </a:p>
          <a:p>
            <a:r>
              <a:rPr lang="en-AU" dirty="0"/>
              <a:t>Not sure how to investigate this</a:t>
            </a:r>
          </a:p>
        </p:txBody>
      </p:sp>
      <p:sp>
        <p:nvSpPr>
          <p:cNvPr id="4" name="Slide Number Placeholder 3"/>
          <p:cNvSpPr>
            <a:spLocks noGrp="1"/>
          </p:cNvSpPr>
          <p:nvPr>
            <p:ph type="sldNum" sz="quarter" idx="10"/>
          </p:nvPr>
        </p:nvSpPr>
        <p:spPr/>
        <p:txBody>
          <a:bodyPr/>
          <a:lstStyle/>
          <a:p>
            <a:fld id="{215D5153-2E30-4372-9E51-8D6CC61A4884}" type="slidenum">
              <a:rPr lang="en-AU" smtClean="0"/>
              <a:t>107</a:t>
            </a:fld>
            <a:endParaRPr lang="en-AU"/>
          </a:p>
        </p:txBody>
      </p:sp>
    </p:spTree>
    <p:extLst>
      <p:ext uri="{BB962C8B-B14F-4D97-AF65-F5344CB8AC3E}">
        <p14:creationId xmlns:p14="http://schemas.microsoft.com/office/powerpoint/2010/main" val="17917361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Averaged across trials, then across flies</a:t>
            </a:r>
          </a:p>
          <a:p>
            <a:endParaRPr lang="en-AU" dirty="0"/>
          </a:p>
          <a:p>
            <a:r>
              <a:rPr lang="en-AU" dirty="0"/>
              <a:t>Bars are standard error across 13 flies</a:t>
            </a:r>
          </a:p>
          <a:p>
            <a:endParaRPr lang="en-AU" dirty="0"/>
          </a:p>
          <a:p>
            <a:r>
              <a:rPr lang="en-AU" dirty="0"/>
              <a:t>Phi axis is smaller for phi-star than for phi-3</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err="1"/>
              <a:t>Errorbars</a:t>
            </a:r>
            <a:r>
              <a:rPr lang="en-AU" dirty="0"/>
              <a:t> in bottom right are 0 – because we are classifying across 13 flies</a:t>
            </a:r>
          </a:p>
          <a:p>
            <a:endParaRPr lang="en-AU" dirty="0"/>
          </a:p>
        </p:txBody>
      </p:sp>
      <p:sp>
        <p:nvSpPr>
          <p:cNvPr id="4" name="Slide Number Placeholder 3"/>
          <p:cNvSpPr>
            <a:spLocks noGrp="1"/>
          </p:cNvSpPr>
          <p:nvPr>
            <p:ph type="sldNum" sz="quarter" idx="10"/>
          </p:nvPr>
        </p:nvSpPr>
        <p:spPr/>
        <p:txBody>
          <a:bodyPr/>
          <a:lstStyle/>
          <a:p>
            <a:fld id="{215D5153-2E30-4372-9E51-8D6CC61A4884}" type="slidenum">
              <a:rPr lang="en-AU" smtClean="0"/>
              <a:t>108</a:t>
            </a:fld>
            <a:endParaRPr lang="en-AU"/>
          </a:p>
        </p:txBody>
      </p:sp>
    </p:spTree>
    <p:extLst>
      <p:ext uri="{BB962C8B-B14F-4D97-AF65-F5344CB8AC3E}">
        <p14:creationId xmlns:p14="http://schemas.microsoft.com/office/powerpoint/2010/main" val="28692755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Looks like channels which contribute to phi in small networks are good for larger networks also</a:t>
            </a:r>
          </a:p>
        </p:txBody>
      </p:sp>
      <p:sp>
        <p:nvSpPr>
          <p:cNvPr id="4" name="Slide Number Placeholder 3"/>
          <p:cNvSpPr>
            <a:spLocks noGrp="1"/>
          </p:cNvSpPr>
          <p:nvPr>
            <p:ph type="sldNum" sz="quarter" idx="10"/>
          </p:nvPr>
        </p:nvSpPr>
        <p:spPr/>
        <p:txBody>
          <a:bodyPr/>
          <a:lstStyle/>
          <a:p>
            <a:fld id="{215D5153-2E30-4372-9E51-8D6CC61A4884}" type="slidenum">
              <a:rPr lang="en-AU" smtClean="0"/>
              <a:t>109</a:t>
            </a:fld>
            <a:endParaRPr lang="en-AU"/>
          </a:p>
        </p:txBody>
      </p:sp>
    </p:spTree>
    <p:extLst>
      <p:ext uri="{BB962C8B-B14F-4D97-AF65-F5344CB8AC3E}">
        <p14:creationId xmlns:p14="http://schemas.microsoft.com/office/powerpoint/2010/main" val="19284558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Looks like channels which can be used to discriminate wake/</a:t>
            </a:r>
            <a:r>
              <a:rPr lang="en-AU" dirty="0" err="1"/>
              <a:t>anest</a:t>
            </a:r>
            <a:r>
              <a:rPr lang="en-AU" dirty="0"/>
              <a:t> are also good in larger networks</a:t>
            </a:r>
          </a:p>
        </p:txBody>
      </p:sp>
      <p:sp>
        <p:nvSpPr>
          <p:cNvPr id="4" name="Slide Number Placeholder 3"/>
          <p:cNvSpPr>
            <a:spLocks noGrp="1"/>
          </p:cNvSpPr>
          <p:nvPr>
            <p:ph type="sldNum" sz="quarter" idx="10"/>
          </p:nvPr>
        </p:nvSpPr>
        <p:spPr/>
        <p:txBody>
          <a:bodyPr/>
          <a:lstStyle/>
          <a:p>
            <a:fld id="{215D5153-2E30-4372-9E51-8D6CC61A4884}" type="slidenum">
              <a:rPr lang="en-AU" smtClean="0"/>
              <a:t>110</a:t>
            </a:fld>
            <a:endParaRPr lang="en-AU"/>
          </a:p>
        </p:txBody>
      </p:sp>
    </p:spTree>
    <p:extLst>
      <p:ext uri="{BB962C8B-B14F-4D97-AF65-F5344CB8AC3E}">
        <p14:creationId xmlns:p14="http://schemas.microsoft.com/office/powerpoint/2010/main" val="2441674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Using these recordings, I calculated phi across different sets of channels.</a:t>
            </a:r>
          </a:p>
          <a:p>
            <a:r>
              <a:rPr lang="en-AU" dirty="0"/>
              <a:t>From</a:t>
            </a:r>
            <a:r>
              <a:rPr lang="en-AU" baseline="0" dirty="0"/>
              <a:t> some set of channels, we can calculate a phi value.</a:t>
            </a:r>
          </a:p>
          <a:p>
            <a:endParaRPr lang="en-AU" baseline="0" dirty="0"/>
          </a:p>
          <a:p>
            <a:r>
              <a:rPr lang="en-AU" baseline="0" dirty="0"/>
              <a:t>Here I have the processing pipeline for a sample set of 3 channels. For each channel, I binarized its recording based on its median value across trials – if a sample was above the median, it was classed as ON, and otherwise OFF. </a:t>
            </a:r>
            <a:r>
              <a:rPr lang="en-AU" baseline="0" dirty="0" err="1"/>
              <a:t>Binarising</a:t>
            </a:r>
            <a:r>
              <a:rPr lang="en-AU" baseline="0" dirty="0"/>
              <a:t> the recordings in this manner allows us to obtain 2 things:</a:t>
            </a:r>
          </a:p>
          <a:p>
            <a:endParaRPr lang="en-AU" baseline="0" dirty="0"/>
          </a:p>
          <a:p>
            <a:r>
              <a:rPr lang="en-AU" baseline="0" dirty="0"/>
              <a:t>In C, every column thus gives the state of the network at a given time sample.</a:t>
            </a:r>
          </a:p>
          <a:p>
            <a:r>
              <a:rPr lang="en-AU" baseline="0" dirty="0"/>
              <a:t>By looking across time samples, we can also obtain the empirical probabilities of each state transitioning into another state, which we store in a transition probability matrix, as in D. Knowledge of state transition probabilities allows us to assess the information generated by a given state, and factorisation of the matrix allows us to conceptually split the system in order to compare the information generated by the system at a given time sample against that generated by a split system.</a:t>
            </a:r>
            <a:endParaRPr lang="en-AU" dirty="0"/>
          </a:p>
          <a:p>
            <a:endParaRPr lang="en-AU" dirty="0"/>
          </a:p>
          <a:p>
            <a:r>
              <a:rPr lang="en-AU" dirty="0"/>
              <a:t>Finally, I</a:t>
            </a:r>
            <a:r>
              <a:rPr lang="en-AU" baseline="0" dirty="0"/>
              <a:t> used a Python toolbox which essentially calculated phi, when given a system state and a transition probability matrix. As each trial contains many states, I average phi across all states, weighting by the number of times each state occurs within the trial to obtain a single phi value for the trial.</a:t>
            </a:r>
            <a:endParaRPr lang="en-AU" dirty="0"/>
          </a:p>
          <a:p>
            <a:endParaRPr lang="en-AU" dirty="0"/>
          </a:p>
          <a:p>
            <a:endParaRPr lang="en-AU" dirty="0"/>
          </a:p>
          <a:p>
            <a:r>
              <a:rPr lang="en-AU" dirty="0"/>
              <a:t>Phi requires discretised variables</a:t>
            </a:r>
          </a:p>
          <a:p>
            <a:r>
              <a:rPr lang="en-AU" dirty="0"/>
              <a:t>LFPs </a:t>
            </a:r>
            <a:r>
              <a:rPr lang="en-AU" dirty="0" err="1"/>
              <a:t>binarised</a:t>
            </a:r>
            <a:r>
              <a:rPr lang="en-AU" dirty="0"/>
              <a:t> using global (across trials) median split</a:t>
            </a:r>
          </a:p>
          <a:p>
            <a:r>
              <a:rPr lang="en-AU" dirty="0"/>
              <a:t>TPM constructed across trials – this is what allows for the quantification of uncertainty and information</a:t>
            </a:r>
          </a:p>
          <a:p>
            <a:endParaRPr lang="en-AU" dirty="0"/>
          </a:p>
          <a:p>
            <a:r>
              <a:rPr lang="en-AU" dirty="0"/>
              <a:t>Given a state and the TPM, we can get a phi value and associated MIP per sample (via </a:t>
            </a:r>
            <a:r>
              <a:rPr lang="en-AU" dirty="0" err="1"/>
              <a:t>pyphi</a:t>
            </a:r>
            <a:r>
              <a:rPr lang="en-AU" dirty="0"/>
              <a:t>)</a:t>
            </a:r>
          </a:p>
          <a:p>
            <a:r>
              <a:rPr lang="en-AU" dirty="0"/>
              <a:t>Phi per trial is averaged across samples, weighting for frequency of state occurrences</a:t>
            </a:r>
          </a:p>
        </p:txBody>
      </p:sp>
      <p:sp>
        <p:nvSpPr>
          <p:cNvPr id="4" name="Slide Number Placeholder 3"/>
          <p:cNvSpPr>
            <a:spLocks noGrp="1"/>
          </p:cNvSpPr>
          <p:nvPr>
            <p:ph type="sldNum" sz="quarter" idx="10"/>
          </p:nvPr>
        </p:nvSpPr>
        <p:spPr/>
        <p:txBody>
          <a:bodyPr/>
          <a:lstStyle/>
          <a:p>
            <a:fld id="{A1F14C3D-5CF2-400D-97AC-A77B6F40F19F}" type="slidenum">
              <a:rPr lang="en-AU" smtClean="0"/>
              <a:t>12</a:t>
            </a:fld>
            <a:endParaRPr lang="en-AU"/>
          </a:p>
        </p:txBody>
      </p:sp>
    </p:spTree>
    <p:extLst>
      <p:ext uri="{BB962C8B-B14F-4D97-AF65-F5344CB8AC3E}">
        <p14:creationId xmlns:p14="http://schemas.microsoft.com/office/powerpoint/2010/main" val="1783960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Phi-three </a:t>
            </a:r>
          </a:p>
        </p:txBody>
      </p:sp>
      <p:sp>
        <p:nvSpPr>
          <p:cNvPr id="4" name="Slide Number Placeholder 3"/>
          <p:cNvSpPr>
            <a:spLocks noGrp="1"/>
          </p:cNvSpPr>
          <p:nvPr>
            <p:ph type="sldNum" sz="quarter" idx="10"/>
          </p:nvPr>
        </p:nvSpPr>
        <p:spPr/>
        <p:txBody>
          <a:bodyPr/>
          <a:lstStyle/>
          <a:p>
            <a:fld id="{A1F14C3D-5CF2-400D-97AC-A77B6F40F19F}" type="slidenum">
              <a:rPr lang="en-AU" smtClean="0"/>
              <a:t>13</a:t>
            </a:fld>
            <a:endParaRPr lang="en-AU"/>
          </a:p>
        </p:txBody>
      </p:sp>
    </p:spTree>
    <p:extLst>
      <p:ext uri="{BB962C8B-B14F-4D97-AF65-F5344CB8AC3E}">
        <p14:creationId xmlns:p14="http://schemas.microsoft.com/office/powerpoint/2010/main" val="3996404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Normalisation factor seems to be number of groups in partition * minimum past entropy of the groups</a:t>
            </a:r>
          </a:p>
          <a:p>
            <a:endParaRPr lang="en-AU" dirty="0"/>
          </a:p>
          <a:p>
            <a:endParaRPr lang="en-AU" dirty="0"/>
          </a:p>
        </p:txBody>
      </p:sp>
      <p:sp>
        <p:nvSpPr>
          <p:cNvPr id="4" name="Slide Number Placeholder 3"/>
          <p:cNvSpPr>
            <a:spLocks noGrp="1"/>
          </p:cNvSpPr>
          <p:nvPr>
            <p:ph type="sldNum" sz="quarter" idx="10"/>
          </p:nvPr>
        </p:nvSpPr>
        <p:spPr/>
        <p:txBody>
          <a:bodyPr/>
          <a:lstStyle/>
          <a:p>
            <a:fld id="{A1F14C3D-5CF2-400D-97AC-A77B6F40F19F}" type="slidenum">
              <a:rPr lang="en-AU" smtClean="0"/>
              <a:t>14</a:t>
            </a:fld>
            <a:endParaRPr lang="en-AU"/>
          </a:p>
        </p:txBody>
      </p:sp>
    </p:spTree>
    <p:extLst>
      <p:ext uri="{BB962C8B-B14F-4D97-AF65-F5344CB8AC3E}">
        <p14:creationId xmlns:p14="http://schemas.microsoft.com/office/powerpoint/2010/main" val="2902353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I didn’t choose – I calculated across all combinations of channels consisting up to 4 channels.</a:t>
            </a:r>
          </a:p>
          <a:p>
            <a:endParaRPr lang="en-AU" baseline="0" dirty="0"/>
          </a:p>
          <a:p>
            <a:r>
              <a:rPr lang="en-AU" baseline="0" dirty="0"/>
              <a:t>Why not more? Because computational (and memory) costs for computing phi grows exponentially with the number of elements in the system. Compounding this is the combinatorial growth of possible channel combinations. We experienced roughly 50x increase in computation time for each calculation of </a:t>
            </a:r>
            <a:r>
              <a:rPr lang="el-GR" dirty="0"/>
              <a:t>Φ</a:t>
            </a:r>
            <a:r>
              <a:rPr lang="en-AU" dirty="0"/>
              <a:t> as we increase channel set size (upper bound estimate of 1cpu*5mins per 4ch up to 8cpus*30mins per 5ch)</a:t>
            </a:r>
            <a:endParaRPr lang="en-AU" baseline="0" dirty="0"/>
          </a:p>
          <a:p>
            <a:endParaRPr lang="en-AU" baseline="0" dirty="0"/>
          </a:p>
          <a:p>
            <a:r>
              <a:rPr lang="en-AU" baseline="0" dirty="0"/>
              <a:t>And what about the scale of transition probabilities? Do I calculate using probabilities with a 1 </a:t>
            </a:r>
            <a:r>
              <a:rPr lang="en-AU" baseline="0" dirty="0" err="1"/>
              <a:t>ms</a:t>
            </a:r>
            <a:r>
              <a:rPr lang="en-AU" baseline="0" dirty="0"/>
              <a:t> delay? Or a 20 </a:t>
            </a:r>
            <a:r>
              <a:rPr lang="en-AU" baseline="0" dirty="0" err="1"/>
              <a:t>ms</a:t>
            </a:r>
            <a:r>
              <a:rPr lang="en-AU" baseline="0" dirty="0"/>
              <a:t> delay? Given no testing of phi in the past, virtually any choice is arbitrary at this stage. So I chose calculate phi at 3 lags.</a:t>
            </a:r>
          </a:p>
          <a:p>
            <a:endParaRPr lang="en-AU" baseline="0" dirty="0"/>
          </a:p>
          <a:p>
            <a:r>
              <a:rPr lang="en-AU" baseline="0" dirty="0"/>
              <a:t>Finally, IIT states that phi should be computed at the temporal resolution which maximises phi. It’s unclear what this resolution is, so I calculated phi at 3 different temporal resolutions. The selected resolution changes only the transition probability matrix – for example, with a transition resolution of 4ms, I consider the probabilities of each state transferring to another state after a lag of 4ms have passed.</a:t>
            </a:r>
            <a:endParaRPr lang="en-AU" dirty="0"/>
          </a:p>
          <a:p>
            <a:endParaRPr lang="en-AU" dirty="0"/>
          </a:p>
          <a:p>
            <a:endParaRPr lang="en-AU" dirty="0"/>
          </a:p>
          <a:p>
            <a:endParaRPr lang="en-AU" dirty="0"/>
          </a:p>
          <a:p>
            <a:endParaRPr lang="en-AU" dirty="0"/>
          </a:p>
          <a:p>
            <a:endParaRPr lang="en-AU" dirty="0"/>
          </a:p>
          <a:p>
            <a:endParaRPr lang="en-AU" dirty="0"/>
          </a:p>
          <a:p>
            <a:r>
              <a:rPr lang="en-AU" dirty="0"/>
              <a:t>Phi-3 calculated with </a:t>
            </a:r>
            <a:r>
              <a:rPr lang="en-AU" dirty="0" err="1"/>
              <a:t>pyphi</a:t>
            </a:r>
            <a:endParaRPr lang="en-AU" dirty="0"/>
          </a:p>
          <a:p>
            <a:endParaRPr lang="en-AU" dirty="0"/>
          </a:p>
          <a:p>
            <a:r>
              <a:rPr lang="en-AU" dirty="0"/>
              <a:t>Phi-star calculated using </a:t>
            </a:r>
            <a:r>
              <a:rPr lang="en-AU" dirty="0" err="1"/>
              <a:t>Haun’s</a:t>
            </a:r>
            <a:r>
              <a:rPr lang="en-AU" dirty="0"/>
              <a:t> functions</a:t>
            </a:r>
          </a:p>
          <a:p>
            <a:endParaRPr lang="en-AU" dirty="0"/>
          </a:p>
          <a:p>
            <a:r>
              <a:rPr lang="en-AU" dirty="0"/>
              <a:t>Choice of discretisation method seems arbitrary</a:t>
            </a:r>
          </a:p>
          <a:p>
            <a:endParaRPr lang="en-AU" dirty="0"/>
          </a:p>
          <a:p>
            <a:r>
              <a:rPr lang="en-AU" dirty="0"/>
              <a:t>Repeat tests for each parameter setting</a:t>
            </a:r>
          </a:p>
        </p:txBody>
      </p:sp>
      <p:sp>
        <p:nvSpPr>
          <p:cNvPr id="4" name="Slide Number Placeholder 3"/>
          <p:cNvSpPr>
            <a:spLocks noGrp="1"/>
          </p:cNvSpPr>
          <p:nvPr>
            <p:ph type="sldNum" sz="quarter" idx="10"/>
          </p:nvPr>
        </p:nvSpPr>
        <p:spPr/>
        <p:txBody>
          <a:bodyPr/>
          <a:lstStyle/>
          <a:p>
            <a:fld id="{A1F14C3D-5CF2-400D-97AC-A77B6F40F19F}" type="slidenum">
              <a:rPr lang="en-AU" smtClean="0"/>
              <a:t>15</a:t>
            </a:fld>
            <a:endParaRPr lang="en-AU"/>
          </a:p>
        </p:txBody>
      </p:sp>
    </p:spTree>
    <p:extLst>
      <p:ext uri="{BB962C8B-B14F-4D97-AF65-F5344CB8AC3E}">
        <p14:creationId xmlns:p14="http://schemas.microsoft.com/office/powerpoint/2010/main" val="290014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45A31-8873-404B-97C9-7604A9D301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D6A4FF5-5107-45C7-BB75-C80DDE1052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ACC1D65-5A41-4969-9442-442B9A8270F3}"/>
              </a:ext>
            </a:extLst>
          </p:cNvPr>
          <p:cNvSpPr>
            <a:spLocks noGrp="1"/>
          </p:cNvSpPr>
          <p:nvPr>
            <p:ph type="dt" sz="half" idx="10"/>
          </p:nvPr>
        </p:nvSpPr>
        <p:spPr/>
        <p:txBody>
          <a:bodyPr/>
          <a:lstStyle/>
          <a:p>
            <a:fld id="{49EACD84-7EE6-4C9E-8CD3-D53721D320A4}" type="datetimeFigureOut">
              <a:rPr lang="en-AU" smtClean="0"/>
              <a:t>6/06/2018</a:t>
            </a:fld>
            <a:endParaRPr lang="en-AU"/>
          </a:p>
        </p:txBody>
      </p:sp>
      <p:sp>
        <p:nvSpPr>
          <p:cNvPr id="5" name="Footer Placeholder 4">
            <a:extLst>
              <a:ext uri="{FF2B5EF4-FFF2-40B4-BE49-F238E27FC236}">
                <a16:creationId xmlns:a16="http://schemas.microsoft.com/office/drawing/2014/main" id="{59BCB8E2-A7AC-48F1-B014-4EFD3EB0AC7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2AB78AE-8940-4515-BEA2-33C9DF8CAF40}"/>
              </a:ext>
            </a:extLst>
          </p:cNvPr>
          <p:cNvSpPr>
            <a:spLocks noGrp="1"/>
          </p:cNvSpPr>
          <p:nvPr>
            <p:ph type="sldNum" sz="quarter" idx="12"/>
          </p:nvPr>
        </p:nvSpPr>
        <p:spPr/>
        <p:txBody>
          <a:bodyPr/>
          <a:lstStyle/>
          <a:p>
            <a:fld id="{D8B354F5-B693-4284-9E13-5F7C637818A7}" type="slidenum">
              <a:rPr lang="en-AU" smtClean="0"/>
              <a:t>‹#›</a:t>
            </a:fld>
            <a:endParaRPr lang="en-AU"/>
          </a:p>
        </p:txBody>
      </p:sp>
    </p:spTree>
    <p:extLst>
      <p:ext uri="{BB962C8B-B14F-4D97-AF65-F5344CB8AC3E}">
        <p14:creationId xmlns:p14="http://schemas.microsoft.com/office/powerpoint/2010/main" val="3844026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9AB8-1289-4500-92FD-A75C32C9A38F}"/>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4DF53AF-31A7-40D9-9628-ABE6B9F175D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46D80AC-87D2-4251-B3DC-6E7EF23E077F}"/>
              </a:ext>
            </a:extLst>
          </p:cNvPr>
          <p:cNvSpPr>
            <a:spLocks noGrp="1"/>
          </p:cNvSpPr>
          <p:nvPr>
            <p:ph type="dt" sz="half" idx="10"/>
          </p:nvPr>
        </p:nvSpPr>
        <p:spPr/>
        <p:txBody>
          <a:bodyPr/>
          <a:lstStyle/>
          <a:p>
            <a:fld id="{49EACD84-7EE6-4C9E-8CD3-D53721D320A4}" type="datetimeFigureOut">
              <a:rPr lang="en-AU" smtClean="0"/>
              <a:t>6/06/2018</a:t>
            </a:fld>
            <a:endParaRPr lang="en-AU"/>
          </a:p>
        </p:txBody>
      </p:sp>
      <p:sp>
        <p:nvSpPr>
          <p:cNvPr id="5" name="Footer Placeholder 4">
            <a:extLst>
              <a:ext uri="{FF2B5EF4-FFF2-40B4-BE49-F238E27FC236}">
                <a16:creationId xmlns:a16="http://schemas.microsoft.com/office/drawing/2014/main" id="{73712046-1B5D-426D-9170-0CF4BEBC464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2B09C0D-A4BE-4CDA-98AE-981BC57BEECF}"/>
              </a:ext>
            </a:extLst>
          </p:cNvPr>
          <p:cNvSpPr>
            <a:spLocks noGrp="1"/>
          </p:cNvSpPr>
          <p:nvPr>
            <p:ph type="sldNum" sz="quarter" idx="12"/>
          </p:nvPr>
        </p:nvSpPr>
        <p:spPr/>
        <p:txBody>
          <a:bodyPr/>
          <a:lstStyle/>
          <a:p>
            <a:fld id="{D8B354F5-B693-4284-9E13-5F7C637818A7}" type="slidenum">
              <a:rPr lang="en-AU" smtClean="0"/>
              <a:t>‹#›</a:t>
            </a:fld>
            <a:endParaRPr lang="en-AU"/>
          </a:p>
        </p:txBody>
      </p:sp>
    </p:spTree>
    <p:extLst>
      <p:ext uri="{BB962C8B-B14F-4D97-AF65-F5344CB8AC3E}">
        <p14:creationId xmlns:p14="http://schemas.microsoft.com/office/powerpoint/2010/main" val="2127763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DFA3C1-149B-4AD5-B20E-3C4C943FEE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5AF93AA-726F-49EF-AC9C-5353664A5CA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A973E63-7403-4F0F-9D74-17CF3D610AF0}"/>
              </a:ext>
            </a:extLst>
          </p:cNvPr>
          <p:cNvSpPr>
            <a:spLocks noGrp="1"/>
          </p:cNvSpPr>
          <p:nvPr>
            <p:ph type="dt" sz="half" idx="10"/>
          </p:nvPr>
        </p:nvSpPr>
        <p:spPr/>
        <p:txBody>
          <a:bodyPr/>
          <a:lstStyle/>
          <a:p>
            <a:fld id="{49EACD84-7EE6-4C9E-8CD3-D53721D320A4}" type="datetimeFigureOut">
              <a:rPr lang="en-AU" smtClean="0"/>
              <a:t>6/06/2018</a:t>
            </a:fld>
            <a:endParaRPr lang="en-AU"/>
          </a:p>
        </p:txBody>
      </p:sp>
      <p:sp>
        <p:nvSpPr>
          <p:cNvPr id="5" name="Footer Placeholder 4">
            <a:extLst>
              <a:ext uri="{FF2B5EF4-FFF2-40B4-BE49-F238E27FC236}">
                <a16:creationId xmlns:a16="http://schemas.microsoft.com/office/drawing/2014/main" id="{63C31030-CF60-4773-A443-D75F9B9055C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DA4CDB3-5DBF-44D6-A0A6-4B1653BEF08B}"/>
              </a:ext>
            </a:extLst>
          </p:cNvPr>
          <p:cNvSpPr>
            <a:spLocks noGrp="1"/>
          </p:cNvSpPr>
          <p:nvPr>
            <p:ph type="sldNum" sz="quarter" idx="12"/>
          </p:nvPr>
        </p:nvSpPr>
        <p:spPr/>
        <p:txBody>
          <a:bodyPr/>
          <a:lstStyle/>
          <a:p>
            <a:fld id="{D8B354F5-B693-4284-9E13-5F7C637818A7}" type="slidenum">
              <a:rPr lang="en-AU" smtClean="0"/>
              <a:t>‹#›</a:t>
            </a:fld>
            <a:endParaRPr lang="en-AU"/>
          </a:p>
        </p:txBody>
      </p:sp>
    </p:spTree>
    <p:extLst>
      <p:ext uri="{BB962C8B-B14F-4D97-AF65-F5344CB8AC3E}">
        <p14:creationId xmlns:p14="http://schemas.microsoft.com/office/powerpoint/2010/main" val="2071525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5FB18-BDEC-4AED-B323-F56C30D7DED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9F6D8FE-2B12-4503-A956-B64C0BC2261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6C49A7-2462-469A-BD8D-E6122B412DA1}"/>
              </a:ext>
            </a:extLst>
          </p:cNvPr>
          <p:cNvSpPr>
            <a:spLocks noGrp="1"/>
          </p:cNvSpPr>
          <p:nvPr>
            <p:ph type="dt" sz="half" idx="10"/>
          </p:nvPr>
        </p:nvSpPr>
        <p:spPr/>
        <p:txBody>
          <a:bodyPr/>
          <a:lstStyle/>
          <a:p>
            <a:fld id="{49EACD84-7EE6-4C9E-8CD3-D53721D320A4}" type="datetimeFigureOut">
              <a:rPr lang="en-AU" smtClean="0"/>
              <a:t>6/06/2018</a:t>
            </a:fld>
            <a:endParaRPr lang="en-AU"/>
          </a:p>
        </p:txBody>
      </p:sp>
      <p:sp>
        <p:nvSpPr>
          <p:cNvPr id="5" name="Footer Placeholder 4">
            <a:extLst>
              <a:ext uri="{FF2B5EF4-FFF2-40B4-BE49-F238E27FC236}">
                <a16:creationId xmlns:a16="http://schemas.microsoft.com/office/drawing/2014/main" id="{033A9232-2FC0-4C2D-9821-D949FFB2AA9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88EE263-FF43-4DA3-B312-A26A40B49E34}"/>
              </a:ext>
            </a:extLst>
          </p:cNvPr>
          <p:cNvSpPr>
            <a:spLocks noGrp="1"/>
          </p:cNvSpPr>
          <p:nvPr>
            <p:ph type="sldNum" sz="quarter" idx="12"/>
          </p:nvPr>
        </p:nvSpPr>
        <p:spPr/>
        <p:txBody>
          <a:bodyPr/>
          <a:lstStyle/>
          <a:p>
            <a:fld id="{D8B354F5-B693-4284-9E13-5F7C637818A7}" type="slidenum">
              <a:rPr lang="en-AU" smtClean="0"/>
              <a:t>‹#›</a:t>
            </a:fld>
            <a:endParaRPr lang="en-AU"/>
          </a:p>
        </p:txBody>
      </p:sp>
    </p:spTree>
    <p:extLst>
      <p:ext uri="{BB962C8B-B14F-4D97-AF65-F5344CB8AC3E}">
        <p14:creationId xmlns:p14="http://schemas.microsoft.com/office/powerpoint/2010/main" val="1661153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CF2C-2126-4A49-8767-EE0ED61739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1FEFBFF1-764E-4114-A56C-7626E50E61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9B1B6A-4F69-435A-894E-4F323537B17C}"/>
              </a:ext>
            </a:extLst>
          </p:cNvPr>
          <p:cNvSpPr>
            <a:spLocks noGrp="1"/>
          </p:cNvSpPr>
          <p:nvPr>
            <p:ph type="dt" sz="half" idx="10"/>
          </p:nvPr>
        </p:nvSpPr>
        <p:spPr/>
        <p:txBody>
          <a:bodyPr/>
          <a:lstStyle/>
          <a:p>
            <a:fld id="{49EACD84-7EE6-4C9E-8CD3-D53721D320A4}" type="datetimeFigureOut">
              <a:rPr lang="en-AU" smtClean="0"/>
              <a:t>6/06/2018</a:t>
            </a:fld>
            <a:endParaRPr lang="en-AU"/>
          </a:p>
        </p:txBody>
      </p:sp>
      <p:sp>
        <p:nvSpPr>
          <p:cNvPr id="5" name="Footer Placeholder 4">
            <a:extLst>
              <a:ext uri="{FF2B5EF4-FFF2-40B4-BE49-F238E27FC236}">
                <a16:creationId xmlns:a16="http://schemas.microsoft.com/office/drawing/2014/main" id="{88CAC4C1-48B2-4BAC-91C1-580A1AE0E18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773F212-3CFC-4A3E-B502-1C7485307355}"/>
              </a:ext>
            </a:extLst>
          </p:cNvPr>
          <p:cNvSpPr>
            <a:spLocks noGrp="1"/>
          </p:cNvSpPr>
          <p:nvPr>
            <p:ph type="sldNum" sz="quarter" idx="12"/>
          </p:nvPr>
        </p:nvSpPr>
        <p:spPr/>
        <p:txBody>
          <a:bodyPr/>
          <a:lstStyle/>
          <a:p>
            <a:fld id="{D8B354F5-B693-4284-9E13-5F7C637818A7}" type="slidenum">
              <a:rPr lang="en-AU" smtClean="0"/>
              <a:t>‹#›</a:t>
            </a:fld>
            <a:endParaRPr lang="en-AU"/>
          </a:p>
        </p:txBody>
      </p:sp>
    </p:spTree>
    <p:extLst>
      <p:ext uri="{BB962C8B-B14F-4D97-AF65-F5344CB8AC3E}">
        <p14:creationId xmlns:p14="http://schemas.microsoft.com/office/powerpoint/2010/main" val="1909201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3CCD-B194-4B16-8756-71D4079436A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3ED4D36-58AD-42DD-963A-9812BAEFCB7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7BDACF9-A35A-45D9-9A04-167BCB1AAE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B9D7B85-591C-4210-9EAE-EF5BDA842097}"/>
              </a:ext>
            </a:extLst>
          </p:cNvPr>
          <p:cNvSpPr>
            <a:spLocks noGrp="1"/>
          </p:cNvSpPr>
          <p:nvPr>
            <p:ph type="dt" sz="half" idx="10"/>
          </p:nvPr>
        </p:nvSpPr>
        <p:spPr/>
        <p:txBody>
          <a:bodyPr/>
          <a:lstStyle/>
          <a:p>
            <a:fld id="{49EACD84-7EE6-4C9E-8CD3-D53721D320A4}" type="datetimeFigureOut">
              <a:rPr lang="en-AU" smtClean="0"/>
              <a:t>6/06/2018</a:t>
            </a:fld>
            <a:endParaRPr lang="en-AU"/>
          </a:p>
        </p:txBody>
      </p:sp>
      <p:sp>
        <p:nvSpPr>
          <p:cNvPr id="6" name="Footer Placeholder 5">
            <a:extLst>
              <a:ext uri="{FF2B5EF4-FFF2-40B4-BE49-F238E27FC236}">
                <a16:creationId xmlns:a16="http://schemas.microsoft.com/office/drawing/2014/main" id="{0A647669-1959-49C2-BC91-CF929DB9CC7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09876AD-F222-4D3F-8A5A-29EAA133F5F7}"/>
              </a:ext>
            </a:extLst>
          </p:cNvPr>
          <p:cNvSpPr>
            <a:spLocks noGrp="1"/>
          </p:cNvSpPr>
          <p:nvPr>
            <p:ph type="sldNum" sz="quarter" idx="12"/>
          </p:nvPr>
        </p:nvSpPr>
        <p:spPr/>
        <p:txBody>
          <a:bodyPr/>
          <a:lstStyle/>
          <a:p>
            <a:fld id="{D8B354F5-B693-4284-9E13-5F7C637818A7}" type="slidenum">
              <a:rPr lang="en-AU" smtClean="0"/>
              <a:t>‹#›</a:t>
            </a:fld>
            <a:endParaRPr lang="en-AU"/>
          </a:p>
        </p:txBody>
      </p:sp>
    </p:spTree>
    <p:extLst>
      <p:ext uri="{BB962C8B-B14F-4D97-AF65-F5344CB8AC3E}">
        <p14:creationId xmlns:p14="http://schemas.microsoft.com/office/powerpoint/2010/main" val="2800510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CE9D8-1E7E-447A-800E-5110665A2CDA}"/>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9199A8F-3FC4-424D-97F5-2BD31F7699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B7C5F58-7872-429E-BB2A-5882E422DE7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9EE8470-BCE0-4450-8DFB-484287C895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4CE02CE-B7C0-4D0D-A390-F055D2F8A10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E0ABFB7D-92D2-4D2A-8895-FA4FE171ED37}"/>
              </a:ext>
            </a:extLst>
          </p:cNvPr>
          <p:cNvSpPr>
            <a:spLocks noGrp="1"/>
          </p:cNvSpPr>
          <p:nvPr>
            <p:ph type="dt" sz="half" idx="10"/>
          </p:nvPr>
        </p:nvSpPr>
        <p:spPr/>
        <p:txBody>
          <a:bodyPr/>
          <a:lstStyle/>
          <a:p>
            <a:fld id="{49EACD84-7EE6-4C9E-8CD3-D53721D320A4}" type="datetimeFigureOut">
              <a:rPr lang="en-AU" smtClean="0"/>
              <a:t>6/06/2018</a:t>
            </a:fld>
            <a:endParaRPr lang="en-AU"/>
          </a:p>
        </p:txBody>
      </p:sp>
      <p:sp>
        <p:nvSpPr>
          <p:cNvPr id="8" name="Footer Placeholder 7">
            <a:extLst>
              <a:ext uri="{FF2B5EF4-FFF2-40B4-BE49-F238E27FC236}">
                <a16:creationId xmlns:a16="http://schemas.microsoft.com/office/drawing/2014/main" id="{B77BC6C9-6140-4BE1-B15C-1B9C9C79C33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7F783FBB-EDB0-4475-92ED-B344A447B8D3}"/>
              </a:ext>
            </a:extLst>
          </p:cNvPr>
          <p:cNvSpPr>
            <a:spLocks noGrp="1"/>
          </p:cNvSpPr>
          <p:nvPr>
            <p:ph type="sldNum" sz="quarter" idx="12"/>
          </p:nvPr>
        </p:nvSpPr>
        <p:spPr/>
        <p:txBody>
          <a:bodyPr/>
          <a:lstStyle/>
          <a:p>
            <a:fld id="{D8B354F5-B693-4284-9E13-5F7C637818A7}" type="slidenum">
              <a:rPr lang="en-AU" smtClean="0"/>
              <a:t>‹#›</a:t>
            </a:fld>
            <a:endParaRPr lang="en-AU"/>
          </a:p>
        </p:txBody>
      </p:sp>
    </p:spTree>
    <p:extLst>
      <p:ext uri="{BB962C8B-B14F-4D97-AF65-F5344CB8AC3E}">
        <p14:creationId xmlns:p14="http://schemas.microsoft.com/office/powerpoint/2010/main" val="1387337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4AF01-8CCE-47B6-8A0E-0CF2A2DCC7D7}"/>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EDF5D2F-AAAA-466D-873B-630A794890EB}"/>
              </a:ext>
            </a:extLst>
          </p:cNvPr>
          <p:cNvSpPr>
            <a:spLocks noGrp="1"/>
          </p:cNvSpPr>
          <p:nvPr>
            <p:ph type="dt" sz="half" idx="10"/>
          </p:nvPr>
        </p:nvSpPr>
        <p:spPr/>
        <p:txBody>
          <a:bodyPr/>
          <a:lstStyle/>
          <a:p>
            <a:fld id="{49EACD84-7EE6-4C9E-8CD3-D53721D320A4}" type="datetimeFigureOut">
              <a:rPr lang="en-AU" smtClean="0"/>
              <a:t>6/06/2018</a:t>
            </a:fld>
            <a:endParaRPr lang="en-AU"/>
          </a:p>
        </p:txBody>
      </p:sp>
      <p:sp>
        <p:nvSpPr>
          <p:cNvPr id="4" name="Footer Placeholder 3">
            <a:extLst>
              <a:ext uri="{FF2B5EF4-FFF2-40B4-BE49-F238E27FC236}">
                <a16:creationId xmlns:a16="http://schemas.microsoft.com/office/drawing/2014/main" id="{D09B998A-2E3A-475C-996D-BAEE17ADBDF2}"/>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4827E46-E469-45BF-8C0D-7647BC53BA54}"/>
              </a:ext>
            </a:extLst>
          </p:cNvPr>
          <p:cNvSpPr>
            <a:spLocks noGrp="1"/>
          </p:cNvSpPr>
          <p:nvPr>
            <p:ph type="sldNum" sz="quarter" idx="12"/>
          </p:nvPr>
        </p:nvSpPr>
        <p:spPr/>
        <p:txBody>
          <a:bodyPr/>
          <a:lstStyle/>
          <a:p>
            <a:fld id="{D8B354F5-B693-4284-9E13-5F7C637818A7}" type="slidenum">
              <a:rPr lang="en-AU" smtClean="0"/>
              <a:t>‹#›</a:t>
            </a:fld>
            <a:endParaRPr lang="en-AU"/>
          </a:p>
        </p:txBody>
      </p:sp>
    </p:spTree>
    <p:extLst>
      <p:ext uri="{BB962C8B-B14F-4D97-AF65-F5344CB8AC3E}">
        <p14:creationId xmlns:p14="http://schemas.microsoft.com/office/powerpoint/2010/main" val="3908640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59A0E1-2E66-47A2-9190-2DC8D227ABDE}"/>
              </a:ext>
            </a:extLst>
          </p:cNvPr>
          <p:cNvSpPr>
            <a:spLocks noGrp="1"/>
          </p:cNvSpPr>
          <p:nvPr>
            <p:ph type="dt" sz="half" idx="10"/>
          </p:nvPr>
        </p:nvSpPr>
        <p:spPr/>
        <p:txBody>
          <a:bodyPr/>
          <a:lstStyle/>
          <a:p>
            <a:fld id="{49EACD84-7EE6-4C9E-8CD3-D53721D320A4}" type="datetimeFigureOut">
              <a:rPr lang="en-AU" smtClean="0"/>
              <a:t>6/06/2018</a:t>
            </a:fld>
            <a:endParaRPr lang="en-AU"/>
          </a:p>
        </p:txBody>
      </p:sp>
      <p:sp>
        <p:nvSpPr>
          <p:cNvPr id="3" name="Footer Placeholder 2">
            <a:extLst>
              <a:ext uri="{FF2B5EF4-FFF2-40B4-BE49-F238E27FC236}">
                <a16:creationId xmlns:a16="http://schemas.microsoft.com/office/drawing/2014/main" id="{BFB9E00E-EBD6-473F-AF0C-A45D9764415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530D7B4-789F-478D-8176-6CD2FD7C7514}"/>
              </a:ext>
            </a:extLst>
          </p:cNvPr>
          <p:cNvSpPr>
            <a:spLocks noGrp="1"/>
          </p:cNvSpPr>
          <p:nvPr>
            <p:ph type="sldNum" sz="quarter" idx="12"/>
          </p:nvPr>
        </p:nvSpPr>
        <p:spPr/>
        <p:txBody>
          <a:bodyPr/>
          <a:lstStyle/>
          <a:p>
            <a:fld id="{D8B354F5-B693-4284-9E13-5F7C637818A7}" type="slidenum">
              <a:rPr lang="en-AU" smtClean="0"/>
              <a:t>‹#›</a:t>
            </a:fld>
            <a:endParaRPr lang="en-AU"/>
          </a:p>
        </p:txBody>
      </p:sp>
    </p:spTree>
    <p:extLst>
      <p:ext uri="{BB962C8B-B14F-4D97-AF65-F5344CB8AC3E}">
        <p14:creationId xmlns:p14="http://schemas.microsoft.com/office/powerpoint/2010/main" val="1167217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0DD5E-CE2B-452C-86A1-9A74E1BA16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896B06B-A5A9-4273-BFEC-FB43CA2FF4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C3B00FDB-5C04-4ABF-B03B-05D4164F9D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08A9F53-1D8D-4A1F-9EB5-568144517EDC}"/>
              </a:ext>
            </a:extLst>
          </p:cNvPr>
          <p:cNvSpPr>
            <a:spLocks noGrp="1"/>
          </p:cNvSpPr>
          <p:nvPr>
            <p:ph type="dt" sz="half" idx="10"/>
          </p:nvPr>
        </p:nvSpPr>
        <p:spPr/>
        <p:txBody>
          <a:bodyPr/>
          <a:lstStyle/>
          <a:p>
            <a:fld id="{49EACD84-7EE6-4C9E-8CD3-D53721D320A4}" type="datetimeFigureOut">
              <a:rPr lang="en-AU" smtClean="0"/>
              <a:t>6/06/2018</a:t>
            </a:fld>
            <a:endParaRPr lang="en-AU"/>
          </a:p>
        </p:txBody>
      </p:sp>
      <p:sp>
        <p:nvSpPr>
          <p:cNvPr id="6" name="Footer Placeholder 5">
            <a:extLst>
              <a:ext uri="{FF2B5EF4-FFF2-40B4-BE49-F238E27FC236}">
                <a16:creationId xmlns:a16="http://schemas.microsoft.com/office/drawing/2014/main" id="{FF013D1E-02B7-48DA-A619-74571172550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C7E2C8F-FAA2-4C4B-8227-40FF9478E409}"/>
              </a:ext>
            </a:extLst>
          </p:cNvPr>
          <p:cNvSpPr>
            <a:spLocks noGrp="1"/>
          </p:cNvSpPr>
          <p:nvPr>
            <p:ph type="sldNum" sz="quarter" idx="12"/>
          </p:nvPr>
        </p:nvSpPr>
        <p:spPr/>
        <p:txBody>
          <a:bodyPr/>
          <a:lstStyle/>
          <a:p>
            <a:fld id="{D8B354F5-B693-4284-9E13-5F7C637818A7}" type="slidenum">
              <a:rPr lang="en-AU" smtClean="0"/>
              <a:t>‹#›</a:t>
            </a:fld>
            <a:endParaRPr lang="en-AU"/>
          </a:p>
        </p:txBody>
      </p:sp>
    </p:spTree>
    <p:extLst>
      <p:ext uri="{BB962C8B-B14F-4D97-AF65-F5344CB8AC3E}">
        <p14:creationId xmlns:p14="http://schemas.microsoft.com/office/powerpoint/2010/main" val="993268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3E33-23E6-4161-9E9C-0886C37377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AD2D0C4-1022-4CD5-9740-C94EA6C7D4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9D5B2ED-7D3F-4238-BFA0-13DE84034B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D42B01F-0539-4A0E-88A4-CDB427F587B7}"/>
              </a:ext>
            </a:extLst>
          </p:cNvPr>
          <p:cNvSpPr>
            <a:spLocks noGrp="1"/>
          </p:cNvSpPr>
          <p:nvPr>
            <p:ph type="dt" sz="half" idx="10"/>
          </p:nvPr>
        </p:nvSpPr>
        <p:spPr/>
        <p:txBody>
          <a:bodyPr/>
          <a:lstStyle/>
          <a:p>
            <a:fld id="{49EACD84-7EE6-4C9E-8CD3-D53721D320A4}" type="datetimeFigureOut">
              <a:rPr lang="en-AU" smtClean="0"/>
              <a:t>6/06/2018</a:t>
            </a:fld>
            <a:endParaRPr lang="en-AU"/>
          </a:p>
        </p:txBody>
      </p:sp>
      <p:sp>
        <p:nvSpPr>
          <p:cNvPr id="6" name="Footer Placeholder 5">
            <a:extLst>
              <a:ext uri="{FF2B5EF4-FFF2-40B4-BE49-F238E27FC236}">
                <a16:creationId xmlns:a16="http://schemas.microsoft.com/office/drawing/2014/main" id="{31E2301C-8B2A-4C4E-B518-8F2A06B714A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3CCEDE8-53F0-4174-A674-00618F1B3451}"/>
              </a:ext>
            </a:extLst>
          </p:cNvPr>
          <p:cNvSpPr>
            <a:spLocks noGrp="1"/>
          </p:cNvSpPr>
          <p:nvPr>
            <p:ph type="sldNum" sz="quarter" idx="12"/>
          </p:nvPr>
        </p:nvSpPr>
        <p:spPr/>
        <p:txBody>
          <a:bodyPr/>
          <a:lstStyle/>
          <a:p>
            <a:fld id="{D8B354F5-B693-4284-9E13-5F7C637818A7}" type="slidenum">
              <a:rPr lang="en-AU" smtClean="0"/>
              <a:t>‹#›</a:t>
            </a:fld>
            <a:endParaRPr lang="en-AU"/>
          </a:p>
        </p:txBody>
      </p:sp>
    </p:spTree>
    <p:extLst>
      <p:ext uri="{BB962C8B-B14F-4D97-AF65-F5344CB8AC3E}">
        <p14:creationId xmlns:p14="http://schemas.microsoft.com/office/powerpoint/2010/main" val="2965154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560FB4-9557-487B-B493-0B76A8B736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319638F-C08E-432A-AE45-BC2DEC4000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59DEFEE-3FF0-4AD7-B479-7A1F4B3B79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EACD84-7EE6-4C9E-8CD3-D53721D320A4}" type="datetimeFigureOut">
              <a:rPr lang="en-AU" smtClean="0"/>
              <a:t>6/06/2018</a:t>
            </a:fld>
            <a:endParaRPr lang="en-AU"/>
          </a:p>
        </p:txBody>
      </p:sp>
      <p:sp>
        <p:nvSpPr>
          <p:cNvPr id="5" name="Footer Placeholder 4">
            <a:extLst>
              <a:ext uri="{FF2B5EF4-FFF2-40B4-BE49-F238E27FC236}">
                <a16:creationId xmlns:a16="http://schemas.microsoft.com/office/drawing/2014/main" id="{5AAC948A-720A-4DB5-AAE3-346E7710B3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AD86BB21-F914-4E73-9106-9CB9F24117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B354F5-B693-4284-9E13-5F7C637818A7}" type="slidenum">
              <a:rPr lang="en-AU" smtClean="0"/>
              <a:t>‹#›</a:t>
            </a:fld>
            <a:endParaRPr lang="en-AU"/>
          </a:p>
        </p:txBody>
      </p:sp>
    </p:spTree>
    <p:extLst>
      <p:ext uri="{BB962C8B-B14F-4D97-AF65-F5344CB8AC3E}">
        <p14:creationId xmlns:p14="http://schemas.microsoft.com/office/powerpoint/2010/main" val="4098462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customXml" Target="../ink/ink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28D3-A33D-4EE0-A385-1D4C90501F0F}"/>
              </a:ext>
            </a:extLst>
          </p:cNvPr>
          <p:cNvSpPr>
            <a:spLocks noGrp="1"/>
          </p:cNvSpPr>
          <p:nvPr>
            <p:ph type="ctrTitle"/>
          </p:nvPr>
        </p:nvSpPr>
        <p:spPr/>
        <p:txBody>
          <a:bodyPr/>
          <a:lstStyle/>
          <a:p>
            <a:r>
              <a:rPr lang="en-AU" dirty="0"/>
              <a:t>Integrated Information Decreases in Flies</a:t>
            </a:r>
          </a:p>
        </p:txBody>
      </p:sp>
      <p:sp>
        <p:nvSpPr>
          <p:cNvPr id="3" name="Subtitle 2">
            <a:extLst>
              <a:ext uri="{FF2B5EF4-FFF2-40B4-BE49-F238E27FC236}">
                <a16:creationId xmlns:a16="http://schemas.microsoft.com/office/drawing/2014/main" id="{08D112C3-36EE-4F13-956B-6506FC0C3374}"/>
              </a:ext>
            </a:extLst>
          </p:cNvPr>
          <p:cNvSpPr>
            <a:spLocks noGrp="1"/>
          </p:cNvSpPr>
          <p:nvPr>
            <p:ph type="subTitle" idx="1"/>
          </p:nvPr>
        </p:nvSpPr>
        <p:spPr/>
        <p:txBody>
          <a:bodyPr/>
          <a:lstStyle/>
          <a:p>
            <a:r>
              <a:rPr lang="en-AU" dirty="0"/>
              <a:t>Angus Leung</a:t>
            </a:r>
          </a:p>
          <a:p>
            <a:r>
              <a:rPr lang="en-AU" dirty="0"/>
              <a:t>2018-06-06</a:t>
            </a:r>
          </a:p>
        </p:txBody>
      </p:sp>
    </p:spTree>
    <p:extLst>
      <p:ext uri="{BB962C8B-B14F-4D97-AF65-F5344CB8AC3E}">
        <p14:creationId xmlns:p14="http://schemas.microsoft.com/office/powerpoint/2010/main" val="3262239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745B-418B-44D0-AA7A-58993A463975}"/>
              </a:ext>
            </a:extLst>
          </p:cNvPr>
          <p:cNvSpPr>
            <a:spLocks noGrp="1"/>
          </p:cNvSpPr>
          <p:nvPr>
            <p:ph type="title"/>
          </p:nvPr>
        </p:nvSpPr>
        <p:spPr/>
        <p:txBody>
          <a:bodyPr/>
          <a:lstStyle/>
          <a:p>
            <a:r>
              <a:rPr lang="en-AU" dirty="0"/>
              <a:t>Experimental Setup</a:t>
            </a:r>
          </a:p>
        </p:txBody>
      </p:sp>
      <p:pic>
        <p:nvPicPr>
          <p:cNvPr id="4" name="Content Placeholder 10">
            <a:extLst>
              <a:ext uri="{FF2B5EF4-FFF2-40B4-BE49-F238E27FC236}">
                <a16:creationId xmlns:a16="http://schemas.microsoft.com/office/drawing/2014/main" id="{A521715C-1705-4808-88BA-5256E5ACCFE2}"/>
              </a:ext>
            </a:extLst>
          </p:cNvPr>
          <p:cNvPicPr>
            <a:picLocks noGrp="1" noChangeAspect="1"/>
          </p:cNvPicPr>
          <p:nvPr>
            <p:ph idx="1"/>
          </p:nvPr>
        </p:nvPicPr>
        <p:blipFill rotWithShape="1">
          <a:blip r:embed="rId2"/>
          <a:srcRect l="3235" r="50544" b="32471"/>
          <a:stretch/>
        </p:blipFill>
        <p:spPr>
          <a:xfrm>
            <a:off x="3551031" y="1825625"/>
            <a:ext cx="5089938" cy="4351338"/>
          </a:xfrm>
          <a:prstGeom prst="rect">
            <a:avLst/>
          </a:prstGeom>
        </p:spPr>
      </p:pic>
    </p:spTree>
    <p:extLst>
      <p:ext uri="{BB962C8B-B14F-4D97-AF65-F5344CB8AC3E}">
        <p14:creationId xmlns:p14="http://schemas.microsoft.com/office/powerpoint/2010/main" val="274838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3C1CE-4F0E-48FF-91C4-D1DCCB114D1D}"/>
              </a:ext>
            </a:extLst>
          </p:cNvPr>
          <p:cNvSpPr>
            <a:spLocks noGrp="1"/>
          </p:cNvSpPr>
          <p:nvPr>
            <p:ph type="title"/>
          </p:nvPr>
        </p:nvSpPr>
        <p:spPr/>
        <p:txBody>
          <a:bodyPr/>
          <a:lstStyle/>
          <a:p>
            <a:r>
              <a:rPr lang="en-AU" dirty="0"/>
              <a:t>Classification using 2.25s TPM Phi-star</a:t>
            </a:r>
          </a:p>
        </p:txBody>
      </p:sp>
      <p:sp>
        <p:nvSpPr>
          <p:cNvPr id="6" name="TextBox 5">
            <a:extLst>
              <a:ext uri="{FF2B5EF4-FFF2-40B4-BE49-F238E27FC236}">
                <a16:creationId xmlns:a16="http://schemas.microsoft.com/office/drawing/2014/main" id="{94AAABF7-BA11-4664-87DF-954D2AE76F27}"/>
              </a:ext>
            </a:extLst>
          </p:cNvPr>
          <p:cNvSpPr txBox="1"/>
          <p:nvPr/>
        </p:nvSpPr>
        <p:spPr>
          <a:xfrm>
            <a:off x="3491752" y="1734781"/>
            <a:ext cx="6010836" cy="369332"/>
          </a:xfrm>
          <a:prstGeom prst="rect">
            <a:avLst/>
          </a:prstGeom>
          <a:noFill/>
        </p:spPr>
        <p:txBody>
          <a:bodyPr wrap="square" rtlCol="0">
            <a:spAutoFit/>
          </a:bodyPr>
          <a:lstStyle/>
          <a:p>
            <a:r>
              <a:rPr lang="en-AU" dirty="0"/>
              <a:t>Leave-one-out classification across 8+8 (</a:t>
            </a:r>
            <a:r>
              <a:rPr lang="en-AU" dirty="0" err="1"/>
              <a:t>awake+anest</a:t>
            </a:r>
            <a:r>
              <a:rPr lang="en-AU" dirty="0"/>
              <a:t>) trials</a:t>
            </a:r>
          </a:p>
        </p:txBody>
      </p:sp>
      <p:sp>
        <p:nvSpPr>
          <p:cNvPr id="12" name="TextBox 11">
            <a:extLst>
              <a:ext uri="{FF2B5EF4-FFF2-40B4-BE49-F238E27FC236}">
                <a16:creationId xmlns:a16="http://schemas.microsoft.com/office/drawing/2014/main" id="{13F3993F-B49E-4FB8-9DDE-E439D91FD839}"/>
              </a:ext>
            </a:extLst>
          </p:cNvPr>
          <p:cNvSpPr txBox="1"/>
          <p:nvPr/>
        </p:nvSpPr>
        <p:spPr>
          <a:xfrm>
            <a:off x="484094" y="5759804"/>
            <a:ext cx="3657600" cy="646331"/>
          </a:xfrm>
          <a:prstGeom prst="rect">
            <a:avLst/>
          </a:prstGeom>
          <a:noFill/>
        </p:spPr>
        <p:txBody>
          <a:bodyPr wrap="square" rtlCol="0">
            <a:spAutoFit/>
          </a:bodyPr>
          <a:lstStyle/>
          <a:p>
            <a:r>
              <a:rPr lang="en-AU" dirty="0"/>
              <a:t>Distance: r = -.41, </a:t>
            </a:r>
            <a:r>
              <a:rPr lang="en-AU" b="1" dirty="0"/>
              <a:t>p &lt;&lt; .001</a:t>
            </a:r>
          </a:p>
          <a:p>
            <a:r>
              <a:rPr lang="en-AU" dirty="0" err="1"/>
              <a:t>Center</a:t>
            </a:r>
            <a:r>
              <a:rPr lang="en-AU" dirty="0"/>
              <a:t>: r = .12, p = .21</a:t>
            </a:r>
          </a:p>
        </p:txBody>
      </p:sp>
      <p:sp>
        <p:nvSpPr>
          <p:cNvPr id="13" name="TextBox 12">
            <a:extLst>
              <a:ext uri="{FF2B5EF4-FFF2-40B4-BE49-F238E27FC236}">
                <a16:creationId xmlns:a16="http://schemas.microsoft.com/office/drawing/2014/main" id="{A4AC359F-92A5-4C01-A0FC-DBF1B1B9E2A2}"/>
              </a:ext>
            </a:extLst>
          </p:cNvPr>
          <p:cNvSpPr txBox="1"/>
          <p:nvPr/>
        </p:nvSpPr>
        <p:spPr>
          <a:xfrm>
            <a:off x="4501856" y="5759804"/>
            <a:ext cx="3657600" cy="646331"/>
          </a:xfrm>
          <a:prstGeom prst="rect">
            <a:avLst/>
          </a:prstGeom>
          <a:noFill/>
        </p:spPr>
        <p:txBody>
          <a:bodyPr wrap="square" rtlCol="0">
            <a:spAutoFit/>
          </a:bodyPr>
          <a:lstStyle/>
          <a:p>
            <a:r>
              <a:rPr lang="en-AU" dirty="0"/>
              <a:t>Distance: r = -.22, </a:t>
            </a:r>
            <a:r>
              <a:rPr lang="en-AU" b="1" dirty="0"/>
              <a:t>p &lt;&lt; .001</a:t>
            </a:r>
          </a:p>
          <a:p>
            <a:r>
              <a:rPr lang="en-AU" dirty="0" err="1"/>
              <a:t>Center</a:t>
            </a:r>
            <a:r>
              <a:rPr lang="en-AU" dirty="0"/>
              <a:t>: r = .06, p = .23</a:t>
            </a:r>
          </a:p>
        </p:txBody>
      </p:sp>
      <p:sp>
        <p:nvSpPr>
          <p:cNvPr id="14" name="TextBox 13">
            <a:extLst>
              <a:ext uri="{FF2B5EF4-FFF2-40B4-BE49-F238E27FC236}">
                <a16:creationId xmlns:a16="http://schemas.microsoft.com/office/drawing/2014/main" id="{5F86AE9B-7E3F-4288-AD64-8CC025EAD028}"/>
              </a:ext>
            </a:extLst>
          </p:cNvPr>
          <p:cNvSpPr txBox="1"/>
          <p:nvPr/>
        </p:nvSpPr>
        <p:spPr>
          <a:xfrm>
            <a:off x="8776446" y="5759804"/>
            <a:ext cx="3657600" cy="646331"/>
          </a:xfrm>
          <a:prstGeom prst="rect">
            <a:avLst/>
          </a:prstGeom>
          <a:noFill/>
        </p:spPr>
        <p:txBody>
          <a:bodyPr wrap="square" rtlCol="0">
            <a:spAutoFit/>
          </a:bodyPr>
          <a:lstStyle/>
          <a:p>
            <a:r>
              <a:rPr lang="en-AU" dirty="0"/>
              <a:t>Distance: r = -.14, </a:t>
            </a:r>
            <a:r>
              <a:rPr lang="en-AU" b="1" dirty="0"/>
              <a:t>p &lt;&lt; .001</a:t>
            </a:r>
          </a:p>
          <a:p>
            <a:r>
              <a:rPr lang="en-AU" dirty="0" err="1"/>
              <a:t>Center</a:t>
            </a:r>
            <a:r>
              <a:rPr lang="en-AU" dirty="0"/>
              <a:t>: r = .04, p = .10</a:t>
            </a:r>
          </a:p>
        </p:txBody>
      </p:sp>
      <p:pic>
        <p:nvPicPr>
          <p:cNvPr id="3" name="Picture 2">
            <a:extLst>
              <a:ext uri="{FF2B5EF4-FFF2-40B4-BE49-F238E27FC236}">
                <a16:creationId xmlns:a16="http://schemas.microsoft.com/office/drawing/2014/main" id="{63F8DB84-1ED2-42CD-8573-A100E96E450E}"/>
              </a:ext>
            </a:extLst>
          </p:cNvPr>
          <p:cNvPicPr>
            <a:picLocks noChangeAspect="1"/>
          </p:cNvPicPr>
          <p:nvPr/>
        </p:nvPicPr>
        <p:blipFill>
          <a:blip r:embed="rId3">
            <a:clrChange>
              <a:clrFrom>
                <a:srgbClr val="F0F0F0"/>
              </a:clrFrom>
              <a:clrTo>
                <a:srgbClr val="F0F0F0">
                  <a:alpha val="0"/>
                </a:srgbClr>
              </a:clrTo>
            </a:clrChange>
          </a:blip>
          <a:stretch>
            <a:fillRect/>
          </a:stretch>
        </p:blipFill>
        <p:spPr>
          <a:xfrm>
            <a:off x="-41099" y="2232366"/>
            <a:ext cx="12192000" cy="2991246"/>
          </a:xfrm>
          <a:prstGeom prst="rect">
            <a:avLst/>
          </a:prstGeom>
        </p:spPr>
      </p:pic>
    </p:spTree>
    <p:extLst>
      <p:ext uri="{BB962C8B-B14F-4D97-AF65-F5344CB8AC3E}">
        <p14:creationId xmlns:p14="http://schemas.microsoft.com/office/powerpoint/2010/main" val="38355495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FB3F58-50D4-4FF5-A309-9FE3F800422B}"/>
              </a:ext>
            </a:extLst>
          </p:cNvPr>
          <p:cNvPicPr>
            <a:picLocks noChangeAspect="1"/>
          </p:cNvPicPr>
          <p:nvPr/>
        </p:nvPicPr>
        <p:blipFill rotWithShape="1">
          <a:blip r:embed="rId3">
            <a:clrChange>
              <a:clrFrom>
                <a:srgbClr val="F0F0F0"/>
              </a:clrFrom>
              <a:clrTo>
                <a:srgbClr val="F0F0F0">
                  <a:alpha val="0"/>
                </a:srgbClr>
              </a:clrTo>
            </a:clrChange>
          </a:blip>
          <a:srcRect r="67941"/>
          <a:stretch/>
        </p:blipFill>
        <p:spPr>
          <a:xfrm>
            <a:off x="248022" y="1788087"/>
            <a:ext cx="3908612" cy="3071609"/>
          </a:xfrm>
          <a:prstGeom prst="rect">
            <a:avLst/>
          </a:prstGeom>
        </p:spPr>
      </p:pic>
      <p:pic>
        <p:nvPicPr>
          <p:cNvPr id="8" name="Picture 7">
            <a:extLst>
              <a:ext uri="{FF2B5EF4-FFF2-40B4-BE49-F238E27FC236}">
                <a16:creationId xmlns:a16="http://schemas.microsoft.com/office/drawing/2014/main" id="{1DE970A8-10E7-4B34-8A3E-6AA596ABC927}"/>
              </a:ext>
            </a:extLst>
          </p:cNvPr>
          <p:cNvPicPr>
            <a:picLocks noChangeAspect="1"/>
          </p:cNvPicPr>
          <p:nvPr/>
        </p:nvPicPr>
        <p:blipFill rotWithShape="1">
          <a:blip r:embed="rId3">
            <a:clrChange>
              <a:clrFrom>
                <a:srgbClr val="F0F0F0"/>
              </a:clrFrom>
              <a:clrTo>
                <a:srgbClr val="F0F0F0">
                  <a:alpha val="0"/>
                </a:srgbClr>
              </a:clrTo>
            </a:clrChange>
          </a:blip>
          <a:srcRect l="33333" r="34608"/>
          <a:stretch/>
        </p:blipFill>
        <p:spPr>
          <a:xfrm>
            <a:off x="4126756" y="1758400"/>
            <a:ext cx="3908612" cy="3071609"/>
          </a:xfrm>
          <a:prstGeom prst="rect">
            <a:avLst/>
          </a:prstGeom>
        </p:spPr>
      </p:pic>
      <p:pic>
        <p:nvPicPr>
          <p:cNvPr id="9" name="Picture 8">
            <a:extLst>
              <a:ext uri="{FF2B5EF4-FFF2-40B4-BE49-F238E27FC236}">
                <a16:creationId xmlns:a16="http://schemas.microsoft.com/office/drawing/2014/main" id="{9D621756-D910-482D-B3E5-ED3E1E988BF3}"/>
              </a:ext>
            </a:extLst>
          </p:cNvPr>
          <p:cNvPicPr>
            <a:picLocks noChangeAspect="1"/>
          </p:cNvPicPr>
          <p:nvPr/>
        </p:nvPicPr>
        <p:blipFill rotWithShape="1">
          <a:blip r:embed="rId3">
            <a:clrChange>
              <a:clrFrom>
                <a:srgbClr val="F0F0F0"/>
              </a:clrFrom>
              <a:clrTo>
                <a:srgbClr val="F0F0F0">
                  <a:alpha val="0"/>
                </a:srgbClr>
              </a:clrTo>
            </a:clrChange>
          </a:blip>
          <a:srcRect l="68750"/>
          <a:stretch/>
        </p:blipFill>
        <p:spPr>
          <a:xfrm>
            <a:off x="8233089" y="3294204"/>
            <a:ext cx="3810000" cy="3071609"/>
          </a:xfrm>
          <a:prstGeom prst="rect">
            <a:avLst/>
          </a:prstGeom>
        </p:spPr>
      </p:pic>
      <p:sp>
        <p:nvSpPr>
          <p:cNvPr id="2" name="Title 1">
            <a:extLst>
              <a:ext uri="{FF2B5EF4-FFF2-40B4-BE49-F238E27FC236}">
                <a16:creationId xmlns:a16="http://schemas.microsoft.com/office/drawing/2014/main" id="{DBC7A3DA-29C4-45D8-9363-2E64B54732B1}"/>
              </a:ext>
            </a:extLst>
          </p:cNvPr>
          <p:cNvSpPr>
            <a:spLocks noGrp="1"/>
          </p:cNvSpPr>
          <p:nvPr>
            <p:ph type="title"/>
          </p:nvPr>
        </p:nvSpPr>
        <p:spPr/>
        <p:txBody>
          <a:bodyPr/>
          <a:lstStyle/>
          <a:p>
            <a:r>
              <a:rPr lang="en-AU" dirty="0"/>
              <a:t>Phi-star values and classification per channel</a:t>
            </a:r>
          </a:p>
        </p:txBody>
      </p:sp>
    </p:spTree>
    <p:extLst>
      <p:ext uri="{BB962C8B-B14F-4D97-AF65-F5344CB8AC3E}">
        <p14:creationId xmlns:p14="http://schemas.microsoft.com/office/powerpoint/2010/main" val="14591759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23C128-38E1-4AC5-9B22-A7D96260D91E}"/>
              </a:ext>
            </a:extLst>
          </p:cNvPr>
          <p:cNvPicPr>
            <a:picLocks noChangeAspect="1"/>
          </p:cNvPicPr>
          <p:nvPr/>
        </p:nvPicPr>
        <p:blipFill>
          <a:blip r:embed="rId3">
            <a:clrChange>
              <a:clrFrom>
                <a:srgbClr val="F0F0F0"/>
              </a:clrFrom>
              <a:clrTo>
                <a:srgbClr val="F0F0F0">
                  <a:alpha val="0"/>
                </a:srgbClr>
              </a:clrTo>
            </a:clrChange>
          </a:blip>
          <a:stretch>
            <a:fillRect/>
          </a:stretch>
        </p:blipFill>
        <p:spPr>
          <a:xfrm>
            <a:off x="0" y="1799283"/>
            <a:ext cx="12192000" cy="3979157"/>
          </a:xfrm>
          <a:prstGeom prst="rect">
            <a:avLst/>
          </a:prstGeom>
        </p:spPr>
      </p:pic>
      <p:sp>
        <p:nvSpPr>
          <p:cNvPr id="2" name="Title 1">
            <a:extLst>
              <a:ext uri="{FF2B5EF4-FFF2-40B4-BE49-F238E27FC236}">
                <a16:creationId xmlns:a16="http://schemas.microsoft.com/office/drawing/2014/main" id="{68DA4C4A-5C4B-4249-9912-401610CF47C6}"/>
              </a:ext>
            </a:extLst>
          </p:cNvPr>
          <p:cNvSpPr>
            <a:spLocks noGrp="1"/>
          </p:cNvSpPr>
          <p:nvPr>
            <p:ph type="title"/>
          </p:nvPr>
        </p:nvSpPr>
        <p:spPr/>
        <p:txBody>
          <a:bodyPr/>
          <a:lstStyle/>
          <a:p>
            <a:r>
              <a:rPr lang="en-AU" dirty="0"/>
              <a:t>Phi-star vs average of 2-ch means</a:t>
            </a:r>
          </a:p>
        </p:txBody>
      </p:sp>
      <p:sp>
        <p:nvSpPr>
          <p:cNvPr id="6" name="TextBox 5">
            <a:extLst>
              <a:ext uri="{FF2B5EF4-FFF2-40B4-BE49-F238E27FC236}">
                <a16:creationId xmlns:a16="http://schemas.microsoft.com/office/drawing/2014/main" id="{9640BDE4-6637-4372-8074-F80FAF730B81}"/>
              </a:ext>
            </a:extLst>
          </p:cNvPr>
          <p:cNvSpPr txBox="1"/>
          <p:nvPr/>
        </p:nvSpPr>
        <p:spPr>
          <a:xfrm>
            <a:off x="753035" y="5970493"/>
            <a:ext cx="3657600" cy="646331"/>
          </a:xfrm>
          <a:prstGeom prst="rect">
            <a:avLst/>
          </a:prstGeom>
          <a:noFill/>
        </p:spPr>
        <p:txBody>
          <a:bodyPr wrap="square" rtlCol="0">
            <a:spAutoFit/>
          </a:bodyPr>
          <a:lstStyle/>
          <a:p>
            <a:r>
              <a:rPr lang="en-AU" dirty="0"/>
              <a:t>W: r = .26, </a:t>
            </a:r>
            <a:r>
              <a:rPr lang="en-AU" b="1" dirty="0"/>
              <a:t>p &lt;&lt; .001</a:t>
            </a:r>
          </a:p>
          <a:p>
            <a:r>
              <a:rPr lang="en-AU" dirty="0"/>
              <a:t>A: r = .26, </a:t>
            </a:r>
            <a:r>
              <a:rPr lang="en-AU" b="1" dirty="0"/>
              <a:t>p &lt;&lt; .001</a:t>
            </a:r>
          </a:p>
        </p:txBody>
      </p:sp>
      <p:sp>
        <p:nvSpPr>
          <p:cNvPr id="7" name="TextBox 6">
            <a:extLst>
              <a:ext uri="{FF2B5EF4-FFF2-40B4-BE49-F238E27FC236}">
                <a16:creationId xmlns:a16="http://schemas.microsoft.com/office/drawing/2014/main" id="{00A4245F-44F9-42E5-99FD-2AC3E4029977}"/>
              </a:ext>
            </a:extLst>
          </p:cNvPr>
          <p:cNvSpPr txBox="1"/>
          <p:nvPr/>
        </p:nvSpPr>
        <p:spPr>
          <a:xfrm>
            <a:off x="7216587" y="5970493"/>
            <a:ext cx="3236260" cy="646331"/>
          </a:xfrm>
          <a:prstGeom prst="rect">
            <a:avLst/>
          </a:prstGeom>
          <a:noFill/>
        </p:spPr>
        <p:txBody>
          <a:bodyPr wrap="square" rtlCol="0">
            <a:spAutoFit/>
          </a:bodyPr>
          <a:lstStyle/>
          <a:p>
            <a:r>
              <a:rPr lang="en-AU" dirty="0"/>
              <a:t>W: r = .29, </a:t>
            </a:r>
            <a:r>
              <a:rPr lang="en-AU" b="1" dirty="0"/>
              <a:t>p &lt;&lt; .001</a:t>
            </a:r>
          </a:p>
          <a:p>
            <a:r>
              <a:rPr lang="en-AU" dirty="0"/>
              <a:t>A: r = .28, </a:t>
            </a:r>
            <a:r>
              <a:rPr lang="en-AU" b="1" dirty="0"/>
              <a:t>p &lt;&lt; .001</a:t>
            </a:r>
          </a:p>
        </p:txBody>
      </p:sp>
    </p:spTree>
    <p:extLst>
      <p:ext uri="{BB962C8B-B14F-4D97-AF65-F5344CB8AC3E}">
        <p14:creationId xmlns:p14="http://schemas.microsoft.com/office/powerpoint/2010/main" val="27469012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EDFA4D-4BBB-40B3-8C5E-466F92FA7527}"/>
              </a:ext>
            </a:extLst>
          </p:cNvPr>
          <p:cNvPicPr>
            <a:picLocks noChangeAspect="1"/>
          </p:cNvPicPr>
          <p:nvPr/>
        </p:nvPicPr>
        <p:blipFill>
          <a:blip r:embed="rId3">
            <a:clrChange>
              <a:clrFrom>
                <a:srgbClr val="F0F0F0"/>
              </a:clrFrom>
              <a:clrTo>
                <a:srgbClr val="F0F0F0">
                  <a:alpha val="0"/>
                </a:srgbClr>
              </a:clrTo>
            </a:clrChange>
          </a:blip>
          <a:stretch>
            <a:fillRect/>
          </a:stretch>
        </p:blipFill>
        <p:spPr>
          <a:xfrm>
            <a:off x="968375" y="1433128"/>
            <a:ext cx="10001250" cy="4400550"/>
          </a:xfrm>
          <a:prstGeom prst="rect">
            <a:avLst/>
          </a:prstGeom>
        </p:spPr>
      </p:pic>
      <p:sp>
        <p:nvSpPr>
          <p:cNvPr id="2" name="Title 1">
            <a:extLst>
              <a:ext uri="{FF2B5EF4-FFF2-40B4-BE49-F238E27FC236}">
                <a16:creationId xmlns:a16="http://schemas.microsoft.com/office/drawing/2014/main" id="{D414A2E6-A597-436A-BE5F-A6A9F825AC0E}"/>
              </a:ext>
            </a:extLst>
          </p:cNvPr>
          <p:cNvSpPr>
            <a:spLocks noGrp="1"/>
          </p:cNvSpPr>
          <p:nvPr>
            <p:ph type="title"/>
          </p:nvPr>
        </p:nvSpPr>
        <p:spPr/>
        <p:txBody>
          <a:bodyPr/>
          <a:lstStyle/>
          <a:p>
            <a:r>
              <a:rPr lang="en-AU" dirty="0"/>
              <a:t>Phi-star classification vs 2-ch means</a:t>
            </a:r>
          </a:p>
        </p:txBody>
      </p:sp>
      <p:sp>
        <p:nvSpPr>
          <p:cNvPr id="8" name="TextBox 7">
            <a:extLst>
              <a:ext uri="{FF2B5EF4-FFF2-40B4-BE49-F238E27FC236}">
                <a16:creationId xmlns:a16="http://schemas.microsoft.com/office/drawing/2014/main" id="{DAF51D75-6579-4101-A02F-E1AA63B6110C}"/>
              </a:ext>
            </a:extLst>
          </p:cNvPr>
          <p:cNvSpPr txBox="1"/>
          <p:nvPr/>
        </p:nvSpPr>
        <p:spPr>
          <a:xfrm>
            <a:off x="753035" y="6096000"/>
            <a:ext cx="1819836" cy="369332"/>
          </a:xfrm>
          <a:prstGeom prst="rect">
            <a:avLst/>
          </a:prstGeom>
          <a:noFill/>
        </p:spPr>
        <p:txBody>
          <a:bodyPr wrap="square" rtlCol="0">
            <a:spAutoFit/>
          </a:bodyPr>
          <a:lstStyle/>
          <a:p>
            <a:r>
              <a:rPr lang="en-AU" dirty="0"/>
              <a:t>r = .36, </a:t>
            </a:r>
            <a:r>
              <a:rPr lang="en-AU" b="1" dirty="0"/>
              <a:t>p &lt;&lt; .001</a:t>
            </a:r>
          </a:p>
        </p:txBody>
      </p:sp>
      <p:sp>
        <p:nvSpPr>
          <p:cNvPr id="9" name="TextBox 8">
            <a:extLst>
              <a:ext uri="{FF2B5EF4-FFF2-40B4-BE49-F238E27FC236}">
                <a16:creationId xmlns:a16="http://schemas.microsoft.com/office/drawing/2014/main" id="{1748F17D-0CF9-4F87-9FC3-B5F563BE5ED2}"/>
              </a:ext>
            </a:extLst>
          </p:cNvPr>
          <p:cNvSpPr txBox="1"/>
          <p:nvPr/>
        </p:nvSpPr>
        <p:spPr>
          <a:xfrm>
            <a:off x="7216587" y="6096000"/>
            <a:ext cx="1819836" cy="369332"/>
          </a:xfrm>
          <a:prstGeom prst="rect">
            <a:avLst/>
          </a:prstGeom>
          <a:noFill/>
        </p:spPr>
        <p:txBody>
          <a:bodyPr wrap="square" rtlCol="0">
            <a:spAutoFit/>
          </a:bodyPr>
          <a:lstStyle/>
          <a:p>
            <a:r>
              <a:rPr lang="en-AU" dirty="0"/>
              <a:t>r = .31, </a:t>
            </a:r>
            <a:r>
              <a:rPr lang="en-AU" b="1" dirty="0"/>
              <a:t>p &lt;&lt; .001</a:t>
            </a:r>
          </a:p>
        </p:txBody>
      </p:sp>
    </p:spTree>
    <p:extLst>
      <p:ext uri="{BB962C8B-B14F-4D97-AF65-F5344CB8AC3E}">
        <p14:creationId xmlns:p14="http://schemas.microsoft.com/office/powerpoint/2010/main" val="33367030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1688A-8AF0-47FD-9DA2-ACC7DBD0E443}"/>
              </a:ext>
            </a:extLst>
          </p:cNvPr>
          <p:cNvSpPr>
            <a:spLocks noGrp="1"/>
          </p:cNvSpPr>
          <p:nvPr>
            <p:ph type="title"/>
          </p:nvPr>
        </p:nvSpPr>
        <p:spPr/>
        <p:txBody>
          <a:bodyPr/>
          <a:lstStyle/>
          <a:p>
            <a:r>
              <a:rPr lang="en-AU" dirty="0"/>
              <a:t>Phi-star Across Fly Analysis</a:t>
            </a:r>
          </a:p>
        </p:txBody>
      </p:sp>
      <p:sp>
        <p:nvSpPr>
          <p:cNvPr id="3" name="Text Placeholder 2">
            <a:extLst>
              <a:ext uri="{FF2B5EF4-FFF2-40B4-BE49-F238E27FC236}">
                <a16:creationId xmlns:a16="http://schemas.microsoft.com/office/drawing/2014/main" id="{007837DD-0FC6-48E8-8577-BB289DCC600D}"/>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259964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4F860-6E7E-4420-9706-162BF0E1A232}"/>
              </a:ext>
            </a:extLst>
          </p:cNvPr>
          <p:cNvSpPr>
            <a:spLocks noGrp="1"/>
          </p:cNvSpPr>
          <p:nvPr>
            <p:ph type="title"/>
          </p:nvPr>
        </p:nvSpPr>
        <p:spPr/>
        <p:txBody>
          <a:bodyPr/>
          <a:lstStyle/>
          <a:p>
            <a:r>
              <a:rPr lang="en-AU" dirty="0"/>
              <a:t>Across Fly Analysis</a:t>
            </a:r>
          </a:p>
        </p:txBody>
      </p:sp>
      <p:sp>
        <p:nvSpPr>
          <p:cNvPr id="3" name="Content Placeholder 2">
            <a:extLst>
              <a:ext uri="{FF2B5EF4-FFF2-40B4-BE49-F238E27FC236}">
                <a16:creationId xmlns:a16="http://schemas.microsoft.com/office/drawing/2014/main" id="{70A5FDB0-435F-4200-9615-EEB3F133C494}"/>
              </a:ext>
            </a:extLst>
          </p:cNvPr>
          <p:cNvSpPr>
            <a:spLocks noGrp="1"/>
          </p:cNvSpPr>
          <p:nvPr>
            <p:ph idx="1"/>
          </p:nvPr>
        </p:nvSpPr>
        <p:spPr/>
        <p:txBody>
          <a:bodyPr/>
          <a:lstStyle/>
          <a:p>
            <a:r>
              <a:rPr lang="en-AU" dirty="0"/>
              <a:t>Phi-star computed using 2 conditions x 18s covariances</a:t>
            </a:r>
          </a:p>
          <a:p>
            <a:endParaRPr lang="en-AU" dirty="0"/>
          </a:p>
          <a:p>
            <a:r>
              <a:rPr lang="en-AU" dirty="0"/>
              <a:t>Classification is across 2 conditions x 13 flies</a:t>
            </a:r>
          </a:p>
        </p:txBody>
      </p:sp>
    </p:spTree>
    <p:extLst>
      <p:ext uri="{BB962C8B-B14F-4D97-AF65-F5344CB8AC3E}">
        <p14:creationId xmlns:p14="http://schemas.microsoft.com/office/powerpoint/2010/main" val="26049868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F685B6-A563-4977-AA0B-B7CA04C947E7}"/>
              </a:ext>
            </a:extLst>
          </p:cNvPr>
          <p:cNvPicPr>
            <a:picLocks noChangeAspect="1"/>
          </p:cNvPicPr>
          <p:nvPr/>
        </p:nvPicPr>
        <p:blipFill>
          <a:blip r:embed="rId3">
            <a:clrChange>
              <a:clrFrom>
                <a:srgbClr val="F0F0F0"/>
              </a:clrFrom>
              <a:clrTo>
                <a:srgbClr val="F0F0F0">
                  <a:alpha val="0"/>
                </a:srgbClr>
              </a:clrTo>
            </a:clrChange>
          </a:blip>
          <a:stretch>
            <a:fillRect/>
          </a:stretch>
        </p:blipFill>
        <p:spPr>
          <a:xfrm>
            <a:off x="-20291" y="2159551"/>
            <a:ext cx="12192000" cy="3109032"/>
          </a:xfrm>
          <a:prstGeom prst="rect">
            <a:avLst/>
          </a:prstGeom>
        </p:spPr>
      </p:pic>
      <p:sp>
        <p:nvSpPr>
          <p:cNvPr id="2" name="Title 1">
            <a:extLst>
              <a:ext uri="{FF2B5EF4-FFF2-40B4-BE49-F238E27FC236}">
                <a16:creationId xmlns:a16="http://schemas.microsoft.com/office/drawing/2014/main" id="{0E23C1CE-4F0E-48FF-91C4-D1DCCB114D1D}"/>
              </a:ext>
            </a:extLst>
          </p:cNvPr>
          <p:cNvSpPr>
            <a:spLocks noGrp="1"/>
          </p:cNvSpPr>
          <p:nvPr>
            <p:ph type="title"/>
          </p:nvPr>
        </p:nvSpPr>
        <p:spPr/>
        <p:txBody>
          <a:bodyPr/>
          <a:lstStyle/>
          <a:p>
            <a:r>
              <a:rPr lang="en-AU" dirty="0"/>
              <a:t>Phi-star values using 2.25s TPM</a:t>
            </a:r>
          </a:p>
        </p:txBody>
      </p:sp>
      <p:sp>
        <p:nvSpPr>
          <p:cNvPr id="6" name="TextBox 5">
            <a:extLst>
              <a:ext uri="{FF2B5EF4-FFF2-40B4-BE49-F238E27FC236}">
                <a16:creationId xmlns:a16="http://schemas.microsoft.com/office/drawing/2014/main" id="{94AAABF7-BA11-4664-87DF-954D2AE76F27}"/>
              </a:ext>
            </a:extLst>
          </p:cNvPr>
          <p:cNvSpPr txBox="1"/>
          <p:nvPr/>
        </p:nvSpPr>
        <p:spPr>
          <a:xfrm>
            <a:off x="5221940" y="1649457"/>
            <a:ext cx="1748119" cy="369332"/>
          </a:xfrm>
          <a:prstGeom prst="rect">
            <a:avLst/>
          </a:prstGeom>
          <a:noFill/>
        </p:spPr>
        <p:txBody>
          <a:bodyPr wrap="square" rtlCol="0">
            <a:spAutoFit/>
          </a:bodyPr>
          <a:lstStyle/>
          <a:p>
            <a:r>
              <a:rPr lang="en-AU" dirty="0"/>
              <a:t>Awake/</a:t>
            </a:r>
            <a:r>
              <a:rPr lang="en-AU" dirty="0" err="1"/>
              <a:t>Anest</a:t>
            </a:r>
            <a:endParaRPr lang="en-AU" dirty="0"/>
          </a:p>
        </p:txBody>
      </p:sp>
      <p:sp>
        <p:nvSpPr>
          <p:cNvPr id="10" name="TextBox 9">
            <a:extLst>
              <a:ext uri="{FF2B5EF4-FFF2-40B4-BE49-F238E27FC236}">
                <a16:creationId xmlns:a16="http://schemas.microsoft.com/office/drawing/2014/main" id="{A8D8978E-9384-4FE9-BAFD-3F4CB39F97B1}"/>
              </a:ext>
            </a:extLst>
          </p:cNvPr>
          <p:cNvSpPr txBox="1"/>
          <p:nvPr/>
        </p:nvSpPr>
        <p:spPr>
          <a:xfrm>
            <a:off x="484094" y="5652228"/>
            <a:ext cx="3657600" cy="646331"/>
          </a:xfrm>
          <a:prstGeom prst="rect">
            <a:avLst/>
          </a:prstGeom>
          <a:noFill/>
        </p:spPr>
        <p:txBody>
          <a:bodyPr wrap="square" rtlCol="0">
            <a:spAutoFit/>
          </a:bodyPr>
          <a:lstStyle/>
          <a:p>
            <a:r>
              <a:rPr lang="en-AU" dirty="0"/>
              <a:t>Distance: r = .15, p = .11</a:t>
            </a:r>
          </a:p>
          <a:p>
            <a:r>
              <a:rPr lang="en-AU" dirty="0" err="1"/>
              <a:t>Center</a:t>
            </a:r>
            <a:r>
              <a:rPr lang="en-AU" dirty="0"/>
              <a:t>: r = -.24, </a:t>
            </a:r>
            <a:r>
              <a:rPr lang="en-AU" b="1" dirty="0"/>
              <a:t>p = .01</a:t>
            </a:r>
          </a:p>
        </p:txBody>
      </p:sp>
      <p:sp>
        <p:nvSpPr>
          <p:cNvPr id="13" name="TextBox 12">
            <a:extLst>
              <a:ext uri="{FF2B5EF4-FFF2-40B4-BE49-F238E27FC236}">
                <a16:creationId xmlns:a16="http://schemas.microsoft.com/office/drawing/2014/main" id="{74D12913-03EF-4C70-9E2F-7C8F86319E35}"/>
              </a:ext>
            </a:extLst>
          </p:cNvPr>
          <p:cNvSpPr txBox="1"/>
          <p:nvPr/>
        </p:nvSpPr>
        <p:spPr>
          <a:xfrm>
            <a:off x="4501856" y="5652228"/>
            <a:ext cx="3657600" cy="646331"/>
          </a:xfrm>
          <a:prstGeom prst="rect">
            <a:avLst/>
          </a:prstGeom>
          <a:noFill/>
        </p:spPr>
        <p:txBody>
          <a:bodyPr wrap="square" rtlCol="0">
            <a:spAutoFit/>
          </a:bodyPr>
          <a:lstStyle/>
          <a:p>
            <a:r>
              <a:rPr lang="en-AU" dirty="0"/>
              <a:t>Distance: r = .19, </a:t>
            </a:r>
            <a:r>
              <a:rPr lang="en-AU" b="1" dirty="0"/>
              <a:t>p &lt;&lt; .001</a:t>
            </a:r>
          </a:p>
          <a:p>
            <a:r>
              <a:rPr lang="en-AU" dirty="0" err="1"/>
              <a:t>Center</a:t>
            </a:r>
            <a:r>
              <a:rPr lang="en-AU" dirty="0"/>
              <a:t>: r = -.12, </a:t>
            </a:r>
            <a:r>
              <a:rPr lang="en-AU" b="1" dirty="0"/>
              <a:t>p = .03</a:t>
            </a:r>
            <a:endParaRPr lang="en-AU" dirty="0"/>
          </a:p>
        </p:txBody>
      </p:sp>
      <p:sp>
        <p:nvSpPr>
          <p:cNvPr id="14" name="TextBox 13">
            <a:extLst>
              <a:ext uri="{FF2B5EF4-FFF2-40B4-BE49-F238E27FC236}">
                <a16:creationId xmlns:a16="http://schemas.microsoft.com/office/drawing/2014/main" id="{00DBB543-CB14-4259-8D2E-8E50AB9DB5C1}"/>
              </a:ext>
            </a:extLst>
          </p:cNvPr>
          <p:cNvSpPr txBox="1"/>
          <p:nvPr/>
        </p:nvSpPr>
        <p:spPr>
          <a:xfrm>
            <a:off x="8776446" y="5652228"/>
            <a:ext cx="3657600" cy="646331"/>
          </a:xfrm>
          <a:prstGeom prst="rect">
            <a:avLst/>
          </a:prstGeom>
          <a:noFill/>
        </p:spPr>
        <p:txBody>
          <a:bodyPr wrap="square" rtlCol="0">
            <a:spAutoFit/>
          </a:bodyPr>
          <a:lstStyle/>
          <a:p>
            <a:r>
              <a:rPr lang="en-AU" dirty="0"/>
              <a:t>Distance: r = .17, </a:t>
            </a:r>
            <a:r>
              <a:rPr lang="en-AU" b="1" dirty="0"/>
              <a:t>p &lt;&lt; .001</a:t>
            </a:r>
          </a:p>
          <a:p>
            <a:r>
              <a:rPr lang="en-AU" dirty="0" err="1"/>
              <a:t>Center</a:t>
            </a:r>
            <a:r>
              <a:rPr lang="en-AU" dirty="0"/>
              <a:t>: r = -.05, </a:t>
            </a:r>
            <a:r>
              <a:rPr lang="en-AU" b="1" dirty="0"/>
              <a:t>p = .04</a:t>
            </a:r>
          </a:p>
        </p:txBody>
      </p:sp>
    </p:spTree>
    <p:extLst>
      <p:ext uri="{BB962C8B-B14F-4D97-AF65-F5344CB8AC3E}">
        <p14:creationId xmlns:p14="http://schemas.microsoft.com/office/powerpoint/2010/main" val="30911493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F1D570-0F07-4557-BD40-366640544C38}"/>
              </a:ext>
            </a:extLst>
          </p:cNvPr>
          <p:cNvPicPr>
            <a:picLocks noChangeAspect="1"/>
          </p:cNvPicPr>
          <p:nvPr/>
        </p:nvPicPr>
        <p:blipFill>
          <a:blip r:embed="rId3">
            <a:clrChange>
              <a:clrFrom>
                <a:srgbClr val="F0F0F0"/>
              </a:clrFrom>
              <a:clrTo>
                <a:srgbClr val="F0F0F0">
                  <a:alpha val="0"/>
                </a:srgbClr>
              </a:clrTo>
            </a:clrChange>
          </a:blip>
          <a:stretch>
            <a:fillRect/>
          </a:stretch>
        </p:blipFill>
        <p:spPr>
          <a:xfrm>
            <a:off x="0" y="2277374"/>
            <a:ext cx="12192000" cy="2946238"/>
          </a:xfrm>
          <a:prstGeom prst="rect">
            <a:avLst/>
          </a:prstGeom>
        </p:spPr>
      </p:pic>
      <p:sp>
        <p:nvSpPr>
          <p:cNvPr id="2" name="Title 1">
            <a:extLst>
              <a:ext uri="{FF2B5EF4-FFF2-40B4-BE49-F238E27FC236}">
                <a16:creationId xmlns:a16="http://schemas.microsoft.com/office/drawing/2014/main" id="{0E23C1CE-4F0E-48FF-91C4-D1DCCB114D1D}"/>
              </a:ext>
            </a:extLst>
          </p:cNvPr>
          <p:cNvSpPr>
            <a:spLocks noGrp="1"/>
          </p:cNvSpPr>
          <p:nvPr>
            <p:ph type="title"/>
          </p:nvPr>
        </p:nvSpPr>
        <p:spPr/>
        <p:txBody>
          <a:bodyPr/>
          <a:lstStyle/>
          <a:p>
            <a:r>
              <a:rPr lang="en-AU" dirty="0"/>
              <a:t>Classification using 2.25s TPM Phi-star</a:t>
            </a:r>
          </a:p>
        </p:txBody>
      </p:sp>
      <p:sp>
        <p:nvSpPr>
          <p:cNvPr id="6" name="TextBox 5">
            <a:extLst>
              <a:ext uri="{FF2B5EF4-FFF2-40B4-BE49-F238E27FC236}">
                <a16:creationId xmlns:a16="http://schemas.microsoft.com/office/drawing/2014/main" id="{94AAABF7-BA11-4664-87DF-954D2AE76F27}"/>
              </a:ext>
            </a:extLst>
          </p:cNvPr>
          <p:cNvSpPr txBox="1"/>
          <p:nvPr/>
        </p:nvSpPr>
        <p:spPr>
          <a:xfrm>
            <a:off x="3491752" y="1734781"/>
            <a:ext cx="6010836" cy="369332"/>
          </a:xfrm>
          <a:prstGeom prst="rect">
            <a:avLst/>
          </a:prstGeom>
          <a:noFill/>
        </p:spPr>
        <p:txBody>
          <a:bodyPr wrap="square" rtlCol="0">
            <a:spAutoFit/>
          </a:bodyPr>
          <a:lstStyle/>
          <a:p>
            <a:r>
              <a:rPr lang="en-AU" dirty="0"/>
              <a:t>Leave-one-out classification across 8+8 (</a:t>
            </a:r>
            <a:r>
              <a:rPr lang="en-AU" dirty="0" err="1"/>
              <a:t>awake+anest</a:t>
            </a:r>
            <a:r>
              <a:rPr lang="en-AU" dirty="0"/>
              <a:t>) trials</a:t>
            </a:r>
          </a:p>
        </p:txBody>
      </p:sp>
      <p:sp>
        <p:nvSpPr>
          <p:cNvPr id="12" name="TextBox 11">
            <a:extLst>
              <a:ext uri="{FF2B5EF4-FFF2-40B4-BE49-F238E27FC236}">
                <a16:creationId xmlns:a16="http://schemas.microsoft.com/office/drawing/2014/main" id="{13F3993F-B49E-4FB8-9DDE-E439D91FD839}"/>
              </a:ext>
            </a:extLst>
          </p:cNvPr>
          <p:cNvSpPr txBox="1"/>
          <p:nvPr/>
        </p:nvSpPr>
        <p:spPr>
          <a:xfrm>
            <a:off x="484094" y="5759804"/>
            <a:ext cx="3657600" cy="646331"/>
          </a:xfrm>
          <a:prstGeom prst="rect">
            <a:avLst/>
          </a:prstGeom>
          <a:noFill/>
        </p:spPr>
        <p:txBody>
          <a:bodyPr wrap="square" rtlCol="0">
            <a:spAutoFit/>
          </a:bodyPr>
          <a:lstStyle/>
          <a:p>
            <a:r>
              <a:rPr lang="en-AU" dirty="0"/>
              <a:t>Distance: r = -.08, p .44</a:t>
            </a:r>
          </a:p>
          <a:p>
            <a:r>
              <a:rPr lang="en-AU" dirty="0" err="1"/>
              <a:t>Center</a:t>
            </a:r>
            <a:r>
              <a:rPr lang="en-AU" dirty="0"/>
              <a:t>: r = .01, p = .90</a:t>
            </a:r>
          </a:p>
        </p:txBody>
      </p:sp>
      <p:sp>
        <p:nvSpPr>
          <p:cNvPr id="13" name="TextBox 12">
            <a:extLst>
              <a:ext uri="{FF2B5EF4-FFF2-40B4-BE49-F238E27FC236}">
                <a16:creationId xmlns:a16="http://schemas.microsoft.com/office/drawing/2014/main" id="{A4AC359F-92A5-4C01-A0FC-DBF1B1B9E2A2}"/>
              </a:ext>
            </a:extLst>
          </p:cNvPr>
          <p:cNvSpPr txBox="1"/>
          <p:nvPr/>
        </p:nvSpPr>
        <p:spPr>
          <a:xfrm>
            <a:off x="4501856" y="5759804"/>
            <a:ext cx="3657600" cy="646331"/>
          </a:xfrm>
          <a:prstGeom prst="rect">
            <a:avLst/>
          </a:prstGeom>
          <a:noFill/>
        </p:spPr>
        <p:txBody>
          <a:bodyPr wrap="square" rtlCol="0">
            <a:spAutoFit/>
          </a:bodyPr>
          <a:lstStyle/>
          <a:p>
            <a:r>
              <a:rPr lang="en-AU" dirty="0"/>
              <a:t>Distance: r = -.04, p = .43</a:t>
            </a:r>
          </a:p>
          <a:p>
            <a:r>
              <a:rPr lang="en-AU" dirty="0" err="1"/>
              <a:t>Center</a:t>
            </a:r>
            <a:r>
              <a:rPr lang="en-AU" dirty="0"/>
              <a:t>: r = -.10, </a:t>
            </a:r>
            <a:r>
              <a:rPr lang="en-AU" b="1" dirty="0"/>
              <a:t>p = .03</a:t>
            </a:r>
          </a:p>
        </p:txBody>
      </p:sp>
      <p:sp>
        <p:nvSpPr>
          <p:cNvPr id="14" name="TextBox 13">
            <a:extLst>
              <a:ext uri="{FF2B5EF4-FFF2-40B4-BE49-F238E27FC236}">
                <a16:creationId xmlns:a16="http://schemas.microsoft.com/office/drawing/2014/main" id="{5F86AE9B-7E3F-4288-AD64-8CC025EAD028}"/>
              </a:ext>
            </a:extLst>
          </p:cNvPr>
          <p:cNvSpPr txBox="1"/>
          <p:nvPr/>
        </p:nvSpPr>
        <p:spPr>
          <a:xfrm>
            <a:off x="8776446" y="5759804"/>
            <a:ext cx="3657600" cy="646331"/>
          </a:xfrm>
          <a:prstGeom prst="rect">
            <a:avLst/>
          </a:prstGeom>
          <a:noFill/>
        </p:spPr>
        <p:txBody>
          <a:bodyPr wrap="square" rtlCol="0">
            <a:spAutoFit/>
          </a:bodyPr>
          <a:lstStyle/>
          <a:p>
            <a:r>
              <a:rPr lang="en-AU" dirty="0"/>
              <a:t>Distance: r = -.00, p = .96</a:t>
            </a:r>
          </a:p>
          <a:p>
            <a:r>
              <a:rPr lang="en-AU" dirty="0" err="1"/>
              <a:t>Center</a:t>
            </a:r>
            <a:r>
              <a:rPr lang="en-AU" dirty="0"/>
              <a:t>: r = -.07, </a:t>
            </a:r>
            <a:r>
              <a:rPr lang="en-AU" b="1" dirty="0"/>
              <a:t>p = .01</a:t>
            </a:r>
          </a:p>
        </p:txBody>
      </p:sp>
    </p:spTree>
    <p:extLst>
      <p:ext uri="{BB962C8B-B14F-4D97-AF65-F5344CB8AC3E}">
        <p14:creationId xmlns:p14="http://schemas.microsoft.com/office/powerpoint/2010/main" val="26124084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CD3800-814B-48FB-8A25-46749DF04CE0}"/>
              </a:ext>
            </a:extLst>
          </p:cNvPr>
          <p:cNvPicPr>
            <a:picLocks noChangeAspect="1"/>
          </p:cNvPicPr>
          <p:nvPr/>
        </p:nvPicPr>
        <p:blipFill rotWithShape="1">
          <a:blip r:embed="rId3">
            <a:clrChange>
              <a:clrFrom>
                <a:srgbClr val="F0F0F0"/>
              </a:clrFrom>
              <a:clrTo>
                <a:srgbClr val="F0F0F0">
                  <a:alpha val="0"/>
                </a:srgbClr>
              </a:clrTo>
            </a:clrChange>
          </a:blip>
          <a:srcRect r="68750"/>
          <a:stretch/>
        </p:blipFill>
        <p:spPr>
          <a:xfrm>
            <a:off x="297328" y="1788087"/>
            <a:ext cx="3810000" cy="3113064"/>
          </a:xfrm>
          <a:prstGeom prst="rect">
            <a:avLst/>
          </a:prstGeom>
        </p:spPr>
      </p:pic>
      <p:pic>
        <p:nvPicPr>
          <p:cNvPr id="10" name="Picture 9">
            <a:extLst>
              <a:ext uri="{FF2B5EF4-FFF2-40B4-BE49-F238E27FC236}">
                <a16:creationId xmlns:a16="http://schemas.microsoft.com/office/drawing/2014/main" id="{747D1C10-38CB-4A9C-B5D7-F92EFBE539D7}"/>
              </a:ext>
            </a:extLst>
          </p:cNvPr>
          <p:cNvPicPr>
            <a:picLocks noChangeAspect="1"/>
          </p:cNvPicPr>
          <p:nvPr/>
        </p:nvPicPr>
        <p:blipFill rotWithShape="1">
          <a:blip r:embed="rId3">
            <a:clrChange>
              <a:clrFrom>
                <a:srgbClr val="F0F0F0"/>
              </a:clrFrom>
              <a:clrTo>
                <a:srgbClr val="F0F0F0">
                  <a:alpha val="0"/>
                </a:srgbClr>
              </a:clrTo>
            </a:clrChange>
          </a:blip>
          <a:srcRect l="33382" r="34506"/>
          <a:stretch/>
        </p:blipFill>
        <p:spPr>
          <a:xfrm>
            <a:off x="4176062" y="1737672"/>
            <a:ext cx="3915089" cy="3113064"/>
          </a:xfrm>
          <a:prstGeom prst="rect">
            <a:avLst/>
          </a:prstGeom>
        </p:spPr>
      </p:pic>
      <p:pic>
        <p:nvPicPr>
          <p:cNvPr id="11" name="Picture 10">
            <a:extLst>
              <a:ext uri="{FF2B5EF4-FFF2-40B4-BE49-F238E27FC236}">
                <a16:creationId xmlns:a16="http://schemas.microsoft.com/office/drawing/2014/main" id="{B26FFCAE-C828-4FAA-8BD3-B735D79D723E}"/>
              </a:ext>
            </a:extLst>
          </p:cNvPr>
          <p:cNvPicPr>
            <a:picLocks noChangeAspect="1"/>
          </p:cNvPicPr>
          <p:nvPr/>
        </p:nvPicPr>
        <p:blipFill rotWithShape="1">
          <a:blip r:embed="rId3">
            <a:clrChange>
              <a:clrFrom>
                <a:srgbClr val="F0F0F0"/>
              </a:clrFrom>
              <a:clrTo>
                <a:srgbClr val="F0F0F0">
                  <a:alpha val="0"/>
                </a:srgbClr>
              </a:clrTo>
            </a:clrChange>
          </a:blip>
          <a:srcRect l="68750"/>
          <a:stretch/>
        </p:blipFill>
        <p:spPr>
          <a:xfrm>
            <a:off x="8233089" y="3294204"/>
            <a:ext cx="3810001" cy="3113064"/>
          </a:xfrm>
          <a:prstGeom prst="rect">
            <a:avLst/>
          </a:prstGeom>
        </p:spPr>
      </p:pic>
      <p:sp>
        <p:nvSpPr>
          <p:cNvPr id="2" name="Title 1">
            <a:extLst>
              <a:ext uri="{FF2B5EF4-FFF2-40B4-BE49-F238E27FC236}">
                <a16:creationId xmlns:a16="http://schemas.microsoft.com/office/drawing/2014/main" id="{DBC7A3DA-29C4-45D8-9363-2E64B54732B1}"/>
              </a:ext>
            </a:extLst>
          </p:cNvPr>
          <p:cNvSpPr>
            <a:spLocks noGrp="1"/>
          </p:cNvSpPr>
          <p:nvPr>
            <p:ph type="title"/>
          </p:nvPr>
        </p:nvSpPr>
        <p:spPr/>
        <p:txBody>
          <a:bodyPr/>
          <a:lstStyle/>
          <a:p>
            <a:r>
              <a:rPr lang="en-AU" dirty="0"/>
              <a:t>Phi-star values and classification per channel</a:t>
            </a:r>
          </a:p>
        </p:txBody>
      </p:sp>
    </p:spTree>
    <p:extLst>
      <p:ext uri="{BB962C8B-B14F-4D97-AF65-F5344CB8AC3E}">
        <p14:creationId xmlns:p14="http://schemas.microsoft.com/office/powerpoint/2010/main" val="4887706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4C4A-5C4B-4249-9912-401610CF47C6}"/>
              </a:ext>
            </a:extLst>
          </p:cNvPr>
          <p:cNvSpPr>
            <a:spLocks noGrp="1"/>
          </p:cNvSpPr>
          <p:nvPr>
            <p:ph type="title"/>
          </p:nvPr>
        </p:nvSpPr>
        <p:spPr/>
        <p:txBody>
          <a:bodyPr/>
          <a:lstStyle/>
          <a:p>
            <a:r>
              <a:rPr lang="en-AU" dirty="0"/>
              <a:t>Phi-star vs average of 2-ch means</a:t>
            </a:r>
          </a:p>
        </p:txBody>
      </p:sp>
      <p:sp>
        <p:nvSpPr>
          <p:cNvPr id="6" name="TextBox 5">
            <a:extLst>
              <a:ext uri="{FF2B5EF4-FFF2-40B4-BE49-F238E27FC236}">
                <a16:creationId xmlns:a16="http://schemas.microsoft.com/office/drawing/2014/main" id="{9640BDE4-6637-4372-8074-F80FAF730B81}"/>
              </a:ext>
            </a:extLst>
          </p:cNvPr>
          <p:cNvSpPr txBox="1"/>
          <p:nvPr/>
        </p:nvSpPr>
        <p:spPr>
          <a:xfrm>
            <a:off x="753035" y="5970493"/>
            <a:ext cx="3657600" cy="646331"/>
          </a:xfrm>
          <a:prstGeom prst="rect">
            <a:avLst/>
          </a:prstGeom>
          <a:noFill/>
        </p:spPr>
        <p:txBody>
          <a:bodyPr wrap="square" rtlCol="0">
            <a:spAutoFit/>
          </a:bodyPr>
          <a:lstStyle/>
          <a:p>
            <a:r>
              <a:rPr lang="en-AU" dirty="0"/>
              <a:t>W: r = .25, </a:t>
            </a:r>
            <a:r>
              <a:rPr lang="en-AU" b="1" dirty="0"/>
              <a:t>p &lt;&lt; .001</a:t>
            </a:r>
          </a:p>
          <a:p>
            <a:r>
              <a:rPr lang="en-AU" dirty="0"/>
              <a:t>A: r = .26, </a:t>
            </a:r>
            <a:r>
              <a:rPr lang="en-AU" b="1" dirty="0"/>
              <a:t>p &lt;&lt; .001</a:t>
            </a:r>
          </a:p>
        </p:txBody>
      </p:sp>
      <p:sp>
        <p:nvSpPr>
          <p:cNvPr id="7" name="TextBox 6">
            <a:extLst>
              <a:ext uri="{FF2B5EF4-FFF2-40B4-BE49-F238E27FC236}">
                <a16:creationId xmlns:a16="http://schemas.microsoft.com/office/drawing/2014/main" id="{00A4245F-44F9-42E5-99FD-2AC3E4029977}"/>
              </a:ext>
            </a:extLst>
          </p:cNvPr>
          <p:cNvSpPr txBox="1"/>
          <p:nvPr/>
        </p:nvSpPr>
        <p:spPr>
          <a:xfrm>
            <a:off x="7216587" y="5970493"/>
            <a:ext cx="3236260" cy="646331"/>
          </a:xfrm>
          <a:prstGeom prst="rect">
            <a:avLst/>
          </a:prstGeom>
          <a:noFill/>
        </p:spPr>
        <p:txBody>
          <a:bodyPr wrap="square" rtlCol="0">
            <a:spAutoFit/>
          </a:bodyPr>
          <a:lstStyle/>
          <a:p>
            <a:r>
              <a:rPr lang="en-AU" dirty="0"/>
              <a:t>W: r = .25, </a:t>
            </a:r>
            <a:r>
              <a:rPr lang="en-AU" b="1" dirty="0"/>
              <a:t>p &lt;&lt; .001</a:t>
            </a:r>
          </a:p>
          <a:p>
            <a:r>
              <a:rPr lang="en-AU" dirty="0"/>
              <a:t>A: r = .27, </a:t>
            </a:r>
            <a:r>
              <a:rPr lang="en-AU" b="1" dirty="0"/>
              <a:t>p &lt;&lt; .001</a:t>
            </a:r>
          </a:p>
        </p:txBody>
      </p:sp>
      <p:pic>
        <p:nvPicPr>
          <p:cNvPr id="4" name="Picture 3">
            <a:extLst>
              <a:ext uri="{FF2B5EF4-FFF2-40B4-BE49-F238E27FC236}">
                <a16:creationId xmlns:a16="http://schemas.microsoft.com/office/drawing/2014/main" id="{EBC4D583-EB03-48CD-9E8E-8FC6AE76AFDF}"/>
              </a:ext>
            </a:extLst>
          </p:cNvPr>
          <p:cNvPicPr>
            <a:picLocks noChangeAspect="1"/>
          </p:cNvPicPr>
          <p:nvPr/>
        </p:nvPicPr>
        <p:blipFill>
          <a:blip r:embed="rId3">
            <a:clrChange>
              <a:clrFrom>
                <a:srgbClr val="F0F0F0"/>
              </a:clrFrom>
              <a:clrTo>
                <a:srgbClr val="F0F0F0">
                  <a:alpha val="0"/>
                </a:srgbClr>
              </a:clrTo>
            </a:clrChange>
          </a:blip>
          <a:stretch>
            <a:fillRect/>
          </a:stretch>
        </p:blipFill>
        <p:spPr>
          <a:xfrm>
            <a:off x="0" y="1550266"/>
            <a:ext cx="12192000" cy="4113068"/>
          </a:xfrm>
          <a:prstGeom prst="rect">
            <a:avLst/>
          </a:prstGeom>
        </p:spPr>
      </p:pic>
    </p:spTree>
    <p:extLst>
      <p:ext uri="{BB962C8B-B14F-4D97-AF65-F5344CB8AC3E}">
        <p14:creationId xmlns:p14="http://schemas.microsoft.com/office/powerpoint/2010/main" val="2041085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4404-64DA-45E4-A190-608788F43CE7}"/>
              </a:ext>
            </a:extLst>
          </p:cNvPr>
          <p:cNvSpPr>
            <a:spLocks noGrp="1"/>
          </p:cNvSpPr>
          <p:nvPr>
            <p:ph type="title"/>
          </p:nvPr>
        </p:nvSpPr>
        <p:spPr/>
        <p:txBody>
          <a:bodyPr/>
          <a:lstStyle/>
          <a:p>
            <a:r>
              <a:rPr lang="en-AU" dirty="0"/>
              <a:t>Experimental Protocol</a:t>
            </a:r>
          </a:p>
        </p:txBody>
      </p:sp>
      <p:pic>
        <p:nvPicPr>
          <p:cNvPr id="4" name="Content Placeholder 6">
            <a:extLst>
              <a:ext uri="{FF2B5EF4-FFF2-40B4-BE49-F238E27FC236}">
                <a16:creationId xmlns:a16="http://schemas.microsoft.com/office/drawing/2014/main" id="{27D7E740-8CF8-46FE-AB32-7955F01F2D2D}"/>
              </a:ext>
            </a:extLst>
          </p:cNvPr>
          <p:cNvPicPr>
            <a:picLocks noGrp="1" noChangeAspect="1"/>
          </p:cNvPicPr>
          <p:nvPr>
            <p:ph idx="1"/>
          </p:nvPr>
        </p:nvPicPr>
        <p:blipFill>
          <a:blip r:embed="rId3"/>
          <a:stretch>
            <a:fillRect/>
          </a:stretch>
        </p:blipFill>
        <p:spPr>
          <a:xfrm>
            <a:off x="838200" y="2253559"/>
            <a:ext cx="10515600" cy="3495470"/>
          </a:xfrm>
          <a:prstGeom prst="rect">
            <a:avLst/>
          </a:prstGeom>
        </p:spPr>
      </p:pic>
    </p:spTree>
    <p:extLst>
      <p:ext uri="{BB962C8B-B14F-4D97-AF65-F5344CB8AC3E}">
        <p14:creationId xmlns:p14="http://schemas.microsoft.com/office/powerpoint/2010/main" val="33838565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246BB5-660B-404B-B41C-069FFF0DC935}"/>
              </a:ext>
            </a:extLst>
          </p:cNvPr>
          <p:cNvPicPr>
            <a:picLocks noChangeAspect="1"/>
          </p:cNvPicPr>
          <p:nvPr/>
        </p:nvPicPr>
        <p:blipFill>
          <a:blip r:embed="rId3">
            <a:clrChange>
              <a:clrFrom>
                <a:srgbClr val="F0F0F0"/>
              </a:clrFrom>
              <a:clrTo>
                <a:srgbClr val="F0F0F0">
                  <a:alpha val="0"/>
                </a:srgbClr>
              </a:clrTo>
            </a:clrChange>
          </a:blip>
          <a:stretch>
            <a:fillRect/>
          </a:stretch>
        </p:blipFill>
        <p:spPr>
          <a:xfrm>
            <a:off x="1222375" y="1624302"/>
            <a:ext cx="9715500" cy="4267200"/>
          </a:xfrm>
          <a:prstGeom prst="rect">
            <a:avLst/>
          </a:prstGeom>
        </p:spPr>
      </p:pic>
      <p:sp>
        <p:nvSpPr>
          <p:cNvPr id="2" name="Title 1">
            <a:extLst>
              <a:ext uri="{FF2B5EF4-FFF2-40B4-BE49-F238E27FC236}">
                <a16:creationId xmlns:a16="http://schemas.microsoft.com/office/drawing/2014/main" id="{D414A2E6-A597-436A-BE5F-A6A9F825AC0E}"/>
              </a:ext>
            </a:extLst>
          </p:cNvPr>
          <p:cNvSpPr>
            <a:spLocks noGrp="1"/>
          </p:cNvSpPr>
          <p:nvPr>
            <p:ph type="title"/>
          </p:nvPr>
        </p:nvSpPr>
        <p:spPr/>
        <p:txBody>
          <a:bodyPr/>
          <a:lstStyle/>
          <a:p>
            <a:r>
              <a:rPr lang="en-AU" dirty="0"/>
              <a:t>Phi-star classification vs 2-ch means</a:t>
            </a:r>
          </a:p>
        </p:txBody>
      </p:sp>
      <p:sp>
        <p:nvSpPr>
          <p:cNvPr id="8" name="TextBox 7">
            <a:extLst>
              <a:ext uri="{FF2B5EF4-FFF2-40B4-BE49-F238E27FC236}">
                <a16:creationId xmlns:a16="http://schemas.microsoft.com/office/drawing/2014/main" id="{DAF51D75-6579-4101-A02F-E1AA63B6110C}"/>
              </a:ext>
            </a:extLst>
          </p:cNvPr>
          <p:cNvSpPr txBox="1"/>
          <p:nvPr/>
        </p:nvSpPr>
        <p:spPr>
          <a:xfrm>
            <a:off x="753035" y="6096000"/>
            <a:ext cx="1819836" cy="369332"/>
          </a:xfrm>
          <a:prstGeom prst="rect">
            <a:avLst/>
          </a:prstGeom>
          <a:noFill/>
        </p:spPr>
        <p:txBody>
          <a:bodyPr wrap="square" rtlCol="0">
            <a:spAutoFit/>
          </a:bodyPr>
          <a:lstStyle/>
          <a:p>
            <a:r>
              <a:rPr lang="en-AU" dirty="0"/>
              <a:t>r = .34, </a:t>
            </a:r>
            <a:r>
              <a:rPr lang="en-AU" b="1" dirty="0"/>
              <a:t>p &lt;&lt; .001</a:t>
            </a:r>
          </a:p>
        </p:txBody>
      </p:sp>
      <p:sp>
        <p:nvSpPr>
          <p:cNvPr id="9" name="TextBox 8">
            <a:extLst>
              <a:ext uri="{FF2B5EF4-FFF2-40B4-BE49-F238E27FC236}">
                <a16:creationId xmlns:a16="http://schemas.microsoft.com/office/drawing/2014/main" id="{1748F17D-0CF9-4F87-9FC3-B5F563BE5ED2}"/>
              </a:ext>
            </a:extLst>
          </p:cNvPr>
          <p:cNvSpPr txBox="1"/>
          <p:nvPr/>
        </p:nvSpPr>
        <p:spPr>
          <a:xfrm>
            <a:off x="7216587" y="6096000"/>
            <a:ext cx="1819836" cy="369332"/>
          </a:xfrm>
          <a:prstGeom prst="rect">
            <a:avLst/>
          </a:prstGeom>
          <a:noFill/>
        </p:spPr>
        <p:txBody>
          <a:bodyPr wrap="square" rtlCol="0">
            <a:spAutoFit/>
          </a:bodyPr>
          <a:lstStyle/>
          <a:p>
            <a:r>
              <a:rPr lang="en-AU" dirty="0"/>
              <a:t>r = .30, </a:t>
            </a:r>
            <a:r>
              <a:rPr lang="en-AU" b="1" dirty="0"/>
              <a:t>p &lt;&lt; .001</a:t>
            </a:r>
          </a:p>
        </p:txBody>
      </p:sp>
    </p:spTree>
    <p:extLst>
      <p:ext uri="{BB962C8B-B14F-4D97-AF65-F5344CB8AC3E}">
        <p14:creationId xmlns:p14="http://schemas.microsoft.com/office/powerpoint/2010/main" val="4252860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2839-1FCD-471E-9417-BE1C472A2FCD}"/>
              </a:ext>
            </a:extLst>
          </p:cNvPr>
          <p:cNvSpPr>
            <a:spLocks noGrp="1"/>
          </p:cNvSpPr>
          <p:nvPr>
            <p:ph type="title"/>
          </p:nvPr>
        </p:nvSpPr>
        <p:spPr/>
        <p:txBody>
          <a:bodyPr/>
          <a:lstStyle/>
          <a:p>
            <a:r>
              <a:rPr lang="en-AU" dirty="0"/>
              <a:t>Measuring </a:t>
            </a:r>
            <a:r>
              <a:rPr lang="el-GR" dirty="0"/>
              <a:t>Φ</a:t>
            </a:r>
            <a:r>
              <a:rPr lang="en-AU" dirty="0"/>
              <a:t> in Flies</a:t>
            </a:r>
          </a:p>
        </p:txBody>
      </p:sp>
      <p:pic>
        <p:nvPicPr>
          <p:cNvPr id="4" name="Content Placeholder 3">
            <a:extLst>
              <a:ext uri="{FF2B5EF4-FFF2-40B4-BE49-F238E27FC236}">
                <a16:creationId xmlns:a16="http://schemas.microsoft.com/office/drawing/2014/main" id="{7E0347C2-EA2D-4F2E-AFA8-D41B7D02DF23}"/>
              </a:ext>
            </a:extLst>
          </p:cNvPr>
          <p:cNvPicPr>
            <a:picLocks noGrp="1"/>
          </p:cNvPicPr>
          <p:nvPr>
            <p:ph idx="1"/>
          </p:nvPr>
        </p:nvPicPr>
        <p:blipFill rotWithShape="1">
          <a:blip r:embed="rId3">
            <a:extLst>
              <a:ext uri="{28A0092B-C50C-407E-A947-70E740481C1C}">
                <a14:useLocalDpi xmlns:a14="http://schemas.microsoft.com/office/drawing/2010/main" val="0"/>
              </a:ext>
            </a:extLst>
          </a:blip>
          <a:srcRect l="10633" r="58485" b="70197"/>
          <a:stretch/>
        </p:blipFill>
        <p:spPr bwMode="auto">
          <a:xfrm>
            <a:off x="2339162" y="1574619"/>
            <a:ext cx="2721935" cy="1504986"/>
          </a:xfrm>
          <a:prstGeom prst="rect">
            <a:avLst/>
          </a:prstGeom>
          <a:noFill/>
          <a:ln>
            <a:noFill/>
          </a:ln>
        </p:spPr>
      </p:pic>
      <p:pic>
        <p:nvPicPr>
          <p:cNvPr id="11" name="Content Placeholder 13">
            <a:extLst>
              <a:ext uri="{FF2B5EF4-FFF2-40B4-BE49-F238E27FC236}">
                <a16:creationId xmlns:a16="http://schemas.microsoft.com/office/drawing/2014/main" id="{B4CD8558-58A8-445C-9913-57686BA4B845}"/>
              </a:ext>
            </a:extLst>
          </p:cNvPr>
          <p:cNvPicPr>
            <a:picLocks noChangeAspect="1"/>
          </p:cNvPicPr>
          <p:nvPr/>
        </p:nvPicPr>
        <p:blipFill rotWithShape="1">
          <a:blip r:embed="rId4">
            <a:clrChange>
              <a:clrFrom>
                <a:srgbClr val="F0F0F0"/>
              </a:clrFrom>
              <a:clrTo>
                <a:srgbClr val="F0F0F0">
                  <a:alpha val="0"/>
                </a:srgbClr>
              </a:clrTo>
            </a:clrChange>
          </a:blip>
          <a:srcRect b="56505"/>
          <a:stretch/>
        </p:blipFill>
        <p:spPr>
          <a:xfrm>
            <a:off x="634719" y="3604513"/>
            <a:ext cx="10854577" cy="2838817"/>
          </a:xfrm>
          <a:prstGeom prst="rect">
            <a:avLst/>
          </a:prstGeom>
        </p:spPr>
      </p:pic>
      <p:pic>
        <p:nvPicPr>
          <p:cNvPr id="12" name="Content Placeholder 3">
            <a:extLst>
              <a:ext uri="{FF2B5EF4-FFF2-40B4-BE49-F238E27FC236}">
                <a16:creationId xmlns:a16="http://schemas.microsoft.com/office/drawing/2014/main" id="{D4A9C598-824A-497F-993D-63966B14C1B0}"/>
              </a:ext>
            </a:extLst>
          </p:cNvPr>
          <p:cNvPicPr>
            <a:picLocks/>
          </p:cNvPicPr>
          <p:nvPr/>
        </p:nvPicPr>
        <p:blipFill rotWithShape="1">
          <a:blip r:embed="rId3">
            <a:extLst>
              <a:ext uri="{28A0092B-C50C-407E-A947-70E740481C1C}">
                <a14:useLocalDpi xmlns:a14="http://schemas.microsoft.com/office/drawing/2010/main" val="0"/>
              </a:ext>
            </a:extLst>
          </a:blip>
          <a:srcRect l="69824" t="4576" r="20186" b="75844"/>
          <a:stretch/>
        </p:blipFill>
        <p:spPr bwMode="auto">
          <a:xfrm>
            <a:off x="8888816" y="1855908"/>
            <a:ext cx="880437" cy="988752"/>
          </a:xfrm>
          <a:prstGeom prst="rect">
            <a:avLst/>
          </a:prstGeom>
          <a:noFill/>
          <a:ln>
            <a:noFill/>
          </a:ln>
        </p:spPr>
      </p:pic>
      <p:sp>
        <p:nvSpPr>
          <p:cNvPr id="15" name="Arrow: Down 14">
            <a:extLst>
              <a:ext uri="{FF2B5EF4-FFF2-40B4-BE49-F238E27FC236}">
                <a16:creationId xmlns:a16="http://schemas.microsoft.com/office/drawing/2014/main" id="{C3BBCAA7-66EA-4737-83CF-116376F4582D}"/>
              </a:ext>
            </a:extLst>
          </p:cNvPr>
          <p:cNvSpPr/>
          <p:nvPr/>
        </p:nvSpPr>
        <p:spPr>
          <a:xfrm>
            <a:off x="3636335" y="3146799"/>
            <a:ext cx="340242" cy="45771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Arrow: Down 16">
            <a:extLst>
              <a:ext uri="{FF2B5EF4-FFF2-40B4-BE49-F238E27FC236}">
                <a16:creationId xmlns:a16="http://schemas.microsoft.com/office/drawing/2014/main" id="{D447C531-AEF6-4ADC-919F-27C2636F459D}"/>
              </a:ext>
            </a:extLst>
          </p:cNvPr>
          <p:cNvSpPr/>
          <p:nvPr/>
        </p:nvSpPr>
        <p:spPr>
          <a:xfrm rot="10800000">
            <a:off x="9158914" y="3146799"/>
            <a:ext cx="340242" cy="45771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Arrow: Down 17">
            <a:extLst>
              <a:ext uri="{FF2B5EF4-FFF2-40B4-BE49-F238E27FC236}">
                <a16:creationId xmlns:a16="http://schemas.microsoft.com/office/drawing/2014/main" id="{B6946DCA-7EFC-45B6-B8BA-2F97B7466E9F}"/>
              </a:ext>
            </a:extLst>
          </p:cNvPr>
          <p:cNvSpPr/>
          <p:nvPr/>
        </p:nvSpPr>
        <p:spPr>
          <a:xfrm>
            <a:off x="3647201" y="4721087"/>
            <a:ext cx="229059" cy="242526"/>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 name="Arrow: Down 19">
            <a:extLst>
              <a:ext uri="{FF2B5EF4-FFF2-40B4-BE49-F238E27FC236}">
                <a16:creationId xmlns:a16="http://schemas.microsoft.com/office/drawing/2014/main" id="{C55FA633-4435-4863-9BBB-20A0099F2E49}"/>
              </a:ext>
            </a:extLst>
          </p:cNvPr>
          <p:cNvSpPr/>
          <p:nvPr/>
        </p:nvSpPr>
        <p:spPr>
          <a:xfrm rot="16200000">
            <a:off x="7197857" y="5217451"/>
            <a:ext cx="340242" cy="45771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TextBox 20">
            <a:extLst>
              <a:ext uri="{FF2B5EF4-FFF2-40B4-BE49-F238E27FC236}">
                <a16:creationId xmlns:a16="http://schemas.microsoft.com/office/drawing/2014/main" id="{415D4EDB-0BDB-4EBD-B4F1-98CD9B9BE8D0}"/>
              </a:ext>
            </a:extLst>
          </p:cNvPr>
          <p:cNvSpPr txBox="1"/>
          <p:nvPr/>
        </p:nvSpPr>
        <p:spPr>
          <a:xfrm>
            <a:off x="2484783" y="1578164"/>
            <a:ext cx="347870" cy="374978"/>
          </a:xfrm>
          <a:prstGeom prst="rect">
            <a:avLst/>
          </a:prstGeom>
          <a:solidFill>
            <a:schemeClr val="bg1"/>
          </a:solidFill>
        </p:spPr>
        <p:txBody>
          <a:bodyPr wrap="square" rtlCol="0">
            <a:spAutoFit/>
          </a:bodyPr>
          <a:lstStyle/>
          <a:p>
            <a:r>
              <a:rPr lang="en-AU" dirty="0"/>
              <a:t>A</a:t>
            </a:r>
          </a:p>
        </p:txBody>
      </p:sp>
      <p:sp>
        <p:nvSpPr>
          <p:cNvPr id="22" name="TextBox 21">
            <a:extLst>
              <a:ext uri="{FF2B5EF4-FFF2-40B4-BE49-F238E27FC236}">
                <a16:creationId xmlns:a16="http://schemas.microsoft.com/office/drawing/2014/main" id="{EC6BC2E0-ED6F-4E74-AA2A-6149DE41832F}"/>
              </a:ext>
            </a:extLst>
          </p:cNvPr>
          <p:cNvSpPr txBox="1"/>
          <p:nvPr/>
        </p:nvSpPr>
        <p:spPr>
          <a:xfrm>
            <a:off x="420757" y="3417024"/>
            <a:ext cx="347870" cy="374978"/>
          </a:xfrm>
          <a:prstGeom prst="rect">
            <a:avLst/>
          </a:prstGeom>
          <a:solidFill>
            <a:schemeClr val="bg1"/>
          </a:solidFill>
        </p:spPr>
        <p:txBody>
          <a:bodyPr wrap="square" rtlCol="0">
            <a:spAutoFit/>
          </a:bodyPr>
          <a:lstStyle/>
          <a:p>
            <a:r>
              <a:rPr lang="en-AU" dirty="0"/>
              <a:t>B</a:t>
            </a:r>
          </a:p>
        </p:txBody>
      </p:sp>
      <p:sp>
        <p:nvSpPr>
          <p:cNvPr id="23" name="TextBox 22">
            <a:extLst>
              <a:ext uri="{FF2B5EF4-FFF2-40B4-BE49-F238E27FC236}">
                <a16:creationId xmlns:a16="http://schemas.microsoft.com/office/drawing/2014/main" id="{CFB320BE-6398-4AAF-8BD0-937B5C4EC3BE}"/>
              </a:ext>
            </a:extLst>
          </p:cNvPr>
          <p:cNvSpPr txBox="1"/>
          <p:nvPr/>
        </p:nvSpPr>
        <p:spPr>
          <a:xfrm>
            <a:off x="420757" y="4742688"/>
            <a:ext cx="347870" cy="374978"/>
          </a:xfrm>
          <a:prstGeom prst="rect">
            <a:avLst/>
          </a:prstGeom>
          <a:solidFill>
            <a:schemeClr val="bg1"/>
          </a:solidFill>
        </p:spPr>
        <p:txBody>
          <a:bodyPr wrap="square" rtlCol="0">
            <a:spAutoFit/>
          </a:bodyPr>
          <a:lstStyle/>
          <a:p>
            <a:r>
              <a:rPr lang="en-AU" dirty="0"/>
              <a:t>C</a:t>
            </a:r>
          </a:p>
        </p:txBody>
      </p:sp>
      <p:sp>
        <p:nvSpPr>
          <p:cNvPr id="24" name="TextBox 23">
            <a:extLst>
              <a:ext uri="{FF2B5EF4-FFF2-40B4-BE49-F238E27FC236}">
                <a16:creationId xmlns:a16="http://schemas.microsoft.com/office/drawing/2014/main" id="{7EB54985-37F2-4B4B-BB0A-283A956B62DE}"/>
              </a:ext>
            </a:extLst>
          </p:cNvPr>
          <p:cNvSpPr txBox="1"/>
          <p:nvPr/>
        </p:nvSpPr>
        <p:spPr>
          <a:xfrm>
            <a:off x="7755835" y="3417024"/>
            <a:ext cx="347870" cy="374978"/>
          </a:xfrm>
          <a:prstGeom prst="rect">
            <a:avLst/>
          </a:prstGeom>
          <a:solidFill>
            <a:schemeClr val="bg1"/>
          </a:solidFill>
        </p:spPr>
        <p:txBody>
          <a:bodyPr wrap="square" rtlCol="0">
            <a:spAutoFit/>
          </a:bodyPr>
          <a:lstStyle/>
          <a:p>
            <a:r>
              <a:rPr lang="en-AU" dirty="0"/>
              <a:t>D</a:t>
            </a:r>
          </a:p>
        </p:txBody>
      </p:sp>
      <p:sp>
        <p:nvSpPr>
          <p:cNvPr id="25" name="TextBox 24">
            <a:extLst>
              <a:ext uri="{FF2B5EF4-FFF2-40B4-BE49-F238E27FC236}">
                <a16:creationId xmlns:a16="http://schemas.microsoft.com/office/drawing/2014/main" id="{1627B1C0-A5EB-43F6-91C7-F29527920EF8}"/>
              </a:ext>
            </a:extLst>
          </p:cNvPr>
          <p:cNvSpPr txBox="1"/>
          <p:nvPr/>
        </p:nvSpPr>
        <p:spPr>
          <a:xfrm>
            <a:off x="8540947" y="1690688"/>
            <a:ext cx="347870" cy="374978"/>
          </a:xfrm>
          <a:prstGeom prst="rect">
            <a:avLst/>
          </a:prstGeom>
          <a:solidFill>
            <a:schemeClr val="bg1"/>
          </a:solidFill>
        </p:spPr>
        <p:txBody>
          <a:bodyPr wrap="square" rtlCol="0">
            <a:spAutoFit/>
          </a:bodyPr>
          <a:lstStyle/>
          <a:p>
            <a:r>
              <a:rPr lang="en-AU" dirty="0"/>
              <a:t>E</a:t>
            </a:r>
          </a:p>
        </p:txBody>
      </p:sp>
      <p:sp>
        <p:nvSpPr>
          <p:cNvPr id="5" name="Rectangle 4"/>
          <p:cNvSpPr/>
          <p:nvPr/>
        </p:nvSpPr>
        <p:spPr>
          <a:xfrm>
            <a:off x="495300" y="4721087"/>
            <a:ext cx="6400800" cy="1722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Content Placeholder 13">
            <a:extLst/>
          </p:cNvPr>
          <p:cNvPicPr>
            <a:picLocks noChangeAspect="1"/>
          </p:cNvPicPr>
          <p:nvPr/>
        </p:nvPicPr>
        <p:blipFill rotWithShape="1">
          <a:blip r:embed="rId4">
            <a:clrChange>
              <a:clrFrom>
                <a:srgbClr val="F0F0F0"/>
              </a:clrFrom>
              <a:clrTo>
                <a:srgbClr val="F0F0F0">
                  <a:alpha val="0"/>
                </a:srgbClr>
              </a:clrTo>
            </a:clrChange>
          </a:blip>
          <a:srcRect l="4178" t="36268" r="50804" b="56808"/>
          <a:stretch/>
        </p:blipFill>
        <p:spPr>
          <a:xfrm>
            <a:off x="1104900" y="4737667"/>
            <a:ext cx="4886325" cy="451892"/>
          </a:xfrm>
          <a:prstGeom prst="rect">
            <a:avLst/>
          </a:prstGeom>
        </p:spPr>
      </p:pic>
      <p:sp>
        <p:nvSpPr>
          <p:cNvPr id="6" name="Rectangle 5"/>
          <p:cNvSpPr/>
          <p:nvPr/>
        </p:nvSpPr>
        <p:spPr>
          <a:xfrm>
            <a:off x="7019925" y="3714313"/>
            <a:ext cx="4469371" cy="28198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8243124" y="1481584"/>
            <a:ext cx="2298503" cy="21396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7755835" y="3412174"/>
            <a:ext cx="347870" cy="3021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2755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0E1AD-7A43-4449-A96A-32EB8FFCA35D}"/>
              </a:ext>
            </a:extLst>
          </p:cNvPr>
          <p:cNvSpPr>
            <a:spLocks noGrp="1"/>
          </p:cNvSpPr>
          <p:nvPr>
            <p:ph type="title"/>
          </p:nvPr>
        </p:nvSpPr>
        <p:spPr/>
        <p:txBody>
          <a:bodyPr/>
          <a:lstStyle/>
          <a:p>
            <a:r>
              <a:rPr lang="en-AU" dirty="0"/>
              <a:t>Measuring </a:t>
            </a:r>
            <a:r>
              <a:rPr lang="el-GR" dirty="0"/>
              <a:t>Φ</a:t>
            </a:r>
            <a:r>
              <a:rPr lang="en-AU" dirty="0"/>
              <a:t> in Flies</a:t>
            </a:r>
          </a:p>
        </p:txBody>
      </p:sp>
      <p:pic>
        <p:nvPicPr>
          <p:cNvPr id="14" name="Content Placeholder 13">
            <a:extLst>
              <a:ext uri="{FF2B5EF4-FFF2-40B4-BE49-F238E27FC236}">
                <a16:creationId xmlns:a16="http://schemas.microsoft.com/office/drawing/2014/main" id="{3DE92D8B-4528-4D6F-912E-78AE57758086}"/>
              </a:ext>
            </a:extLst>
          </p:cNvPr>
          <p:cNvPicPr>
            <a:picLocks noGrp="1" noChangeAspect="1"/>
          </p:cNvPicPr>
          <p:nvPr>
            <p:ph idx="1"/>
          </p:nvPr>
        </p:nvPicPr>
        <p:blipFill rotWithShape="1">
          <a:blip r:embed="rId3">
            <a:clrChange>
              <a:clrFrom>
                <a:srgbClr val="F0F0F0"/>
              </a:clrFrom>
              <a:clrTo>
                <a:srgbClr val="F0F0F0">
                  <a:alpha val="0"/>
                </a:srgbClr>
              </a:clrTo>
            </a:clrChange>
          </a:blip>
          <a:srcRect t="18406" r="40575" b="55652"/>
          <a:stretch/>
        </p:blipFill>
        <p:spPr>
          <a:xfrm>
            <a:off x="337930" y="2024369"/>
            <a:ext cx="6626086" cy="1739348"/>
          </a:xfrm>
          <a:prstGeom prst="rect">
            <a:avLst/>
          </a:prstGeom>
        </p:spPr>
      </p:pic>
      <p:pic>
        <p:nvPicPr>
          <p:cNvPr id="15" name="Content Placeholder 13">
            <a:extLst>
              <a:ext uri="{FF2B5EF4-FFF2-40B4-BE49-F238E27FC236}">
                <a16:creationId xmlns:a16="http://schemas.microsoft.com/office/drawing/2014/main" id="{ADFEFD79-CBD8-4354-BFB9-23E71EC848CC}"/>
              </a:ext>
            </a:extLst>
          </p:cNvPr>
          <p:cNvPicPr>
            <a:picLocks noChangeAspect="1"/>
          </p:cNvPicPr>
          <p:nvPr/>
        </p:nvPicPr>
        <p:blipFill rotWithShape="1">
          <a:blip r:embed="rId3">
            <a:clrChange>
              <a:clrFrom>
                <a:srgbClr val="F0F0F0"/>
              </a:clrFrom>
              <a:clrTo>
                <a:srgbClr val="F0F0F0">
                  <a:alpha val="0"/>
                </a:srgbClr>
              </a:clrTo>
            </a:clrChange>
          </a:blip>
          <a:srcRect l="64743" t="56396" r="9080" b="22"/>
          <a:stretch/>
        </p:blipFill>
        <p:spPr>
          <a:xfrm>
            <a:off x="7149547" y="3935895"/>
            <a:ext cx="2918793" cy="2922105"/>
          </a:xfrm>
          <a:prstGeom prst="rect">
            <a:avLst/>
          </a:prstGeom>
        </p:spPr>
      </p:pic>
      <p:pic>
        <p:nvPicPr>
          <p:cNvPr id="16" name="Content Placeholder 13">
            <a:extLst>
              <a:ext uri="{FF2B5EF4-FFF2-40B4-BE49-F238E27FC236}">
                <a16:creationId xmlns:a16="http://schemas.microsoft.com/office/drawing/2014/main" id="{38548266-7C08-443D-B052-CDBD6FB694D3}"/>
              </a:ext>
            </a:extLst>
          </p:cNvPr>
          <p:cNvPicPr>
            <a:picLocks noChangeAspect="1"/>
          </p:cNvPicPr>
          <p:nvPr/>
        </p:nvPicPr>
        <p:blipFill rotWithShape="1">
          <a:blip r:embed="rId3">
            <a:clrChange>
              <a:clrFrom>
                <a:srgbClr val="F0F0F0"/>
              </a:clrFrom>
              <a:clrTo>
                <a:srgbClr val="F0F0F0">
                  <a:alpha val="0"/>
                </a:srgbClr>
              </a:clrTo>
            </a:clrChange>
          </a:blip>
          <a:srcRect t="55170" r="83480" b="17410"/>
          <a:stretch/>
        </p:blipFill>
        <p:spPr>
          <a:xfrm>
            <a:off x="1020417" y="4474492"/>
            <a:ext cx="1842051" cy="1838477"/>
          </a:xfrm>
          <a:prstGeom prst="rect">
            <a:avLst/>
          </a:prstGeom>
        </p:spPr>
      </p:pic>
      <p:pic>
        <p:nvPicPr>
          <p:cNvPr id="17" name="Content Placeholder 13">
            <a:extLst>
              <a:ext uri="{FF2B5EF4-FFF2-40B4-BE49-F238E27FC236}">
                <a16:creationId xmlns:a16="http://schemas.microsoft.com/office/drawing/2014/main" id="{29925F1F-220D-49F6-8040-59C72F467840}"/>
              </a:ext>
            </a:extLst>
          </p:cNvPr>
          <p:cNvPicPr>
            <a:picLocks noChangeAspect="1"/>
          </p:cNvPicPr>
          <p:nvPr/>
        </p:nvPicPr>
        <p:blipFill rotWithShape="1">
          <a:blip r:embed="rId3">
            <a:clrChange>
              <a:clrFrom>
                <a:srgbClr val="F0F0F0"/>
              </a:clrFrom>
              <a:clrTo>
                <a:srgbClr val="F0F0F0">
                  <a:alpha val="0"/>
                </a:srgbClr>
              </a:clrTo>
            </a:clrChange>
          </a:blip>
          <a:srcRect l="67168" t="363" r="9745" b="60947"/>
          <a:stretch/>
        </p:blipFill>
        <p:spPr>
          <a:xfrm>
            <a:off x="7494105" y="899622"/>
            <a:ext cx="2574235" cy="2594113"/>
          </a:xfrm>
          <a:prstGeom prst="rect">
            <a:avLst/>
          </a:prstGeom>
        </p:spPr>
      </p:pic>
      <p:pic>
        <p:nvPicPr>
          <p:cNvPr id="18" name="Content Placeholder 13">
            <a:extLst>
              <a:ext uri="{FF2B5EF4-FFF2-40B4-BE49-F238E27FC236}">
                <a16:creationId xmlns:a16="http://schemas.microsoft.com/office/drawing/2014/main" id="{0D29EE15-A5DF-4F6E-826E-B7677AE7C3F3}"/>
              </a:ext>
            </a:extLst>
          </p:cNvPr>
          <p:cNvPicPr>
            <a:picLocks noChangeAspect="1"/>
          </p:cNvPicPr>
          <p:nvPr/>
        </p:nvPicPr>
        <p:blipFill rotWithShape="1">
          <a:blip r:embed="rId3">
            <a:clrChange>
              <a:clrFrom>
                <a:srgbClr val="F0F0F0"/>
              </a:clrFrom>
              <a:clrTo>
                <a:srgbClr val="F0F0F0">
                  <a:alpha val="0"/>
                </a:srgbClr>
              </a:clrTo>
            </a:clrChange>
          </a:blip>
          <a:srcRect l="35803" t="55170" r="44853" b="17410"/>
          <a:stretch/>
        </p:blipFill>
        <p:spPr>
          <a:xfrm>
            <a:off x="3650973" y="4474493"/>
            <a:ext cx="2156791" cy="1838477"/>
          </a:xfrm>
          <a:prstGeom prst="rect">
            <a:avLst/>
          </a:prstGeom>
        </p:spPr>
      </p:pic>
      <p:sp>
        <p:nvSpPr>
          <p:cNvPr id="20" name="Title 1">
            <a:extLst>
              <a:ext uri="{FF2B5EF4-FFF2-40B4-BE49-F238E27FC236}">
                <a16:creationId xmlns:a16="http://schemas.microsoft.com/office/drawing/2014/main" id="{3A12523B-655A-4EFE-9DC4-B1CB350D0741}"/>
              </a:ext>
            </a:extLst>
          </p:cNvPr>
          <p:cNvSpPr txBox="1">
            <a:spLocks/>
          </p:cNvSpPr>
          <p:nvPr/>
        </p:nvSpPr>
        <p:spPr>
          <a:xfrm>
            <a:off x="2985050" y="4566568"/>
            <a:ext cx="7885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dirty="0"/>
              <a:t>⊗</a:t>
            </a:r>
          </a:p>
        </p:txBody>
      </p:sp>
      <p:pic>
        <p:nvPicPr>
          <p:cNvPr id="22" name="Content Placeholder 13">
            <a:extLst>
              <a:ext uri="{FF2B5EF4-FFF2-40B4-BE49-F238E27FC236}">
                <a16:creationId xmlns:a16="http://schemas.microsoft.com/office/drawing/2014/main" id="{56740691-D133-4829-B977-FDA0616CEEA5}"/>
              </a:ext>
            </a:extLst>
          </p:cNvPr>
          <p:cNvPicPr>
            <a:picLocks noChangeAspect="1"/>
          </p:cNvPicPr>
          <p:nvPr/>
        </p:nvPicPr>
        <p:blipFill rotWithShape="1">
          <a:blip r:embed="rId3">
            <a:clrChange>
              <a:clrFrom>
                <a:srgbClr val="F0F0F0"/>
              </a:clrFrom>
              <a:clrTo>
                <a:srgbClr val="F0F0F0">
                  <a:alpha val="0"/>
                </a:srgbClr>
              </a:clrTo>
            </a:clrChange>
          </a:blip>
          <a:srcRect l="90379" t="55392" r="856" b="1026"/>
          <a:stretch/>
        </p:blipFill>
        <p:spPr>
          <a:xfrm>
            <a:off x="10376457" y="788189"/>
            <a:ext cx="977343" cy="2922105"/>
          </a:xfrm>
          <a:prstGeom prst="rect">
            <a:avLst/>
          </a:prstGeom>
        </p:spPr>
      </p:pic>
      <p:sp>
        <p:nvSpPr>
          <p:cNvPr id="23" name="Arrow: Down 22">
            <a:extLst>
              <a:ext uri="{FF2B5EF4-FFF2-40B4-BE49-F238E27FC236}">
                <a16:creationId xmlns:a16="http://schemas.microsoft.com/office/drawing/2014/main" id="{5548F056-E7FC-467F-A60E-A5EA410FD6E1}"/>
              </a:ext>
            </a:extLst>
          </p:cNvPr>
          <p:cNvSpPr/>
          <p:nvPr/>
        </p:nvSpPr>
        <p:spPr>
          <a:xfrm>
            <a:off x="1771321" y="3763716"/>
            <a:ext cx="340242" cy="45771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Arrow: Down 23">
            <a:extLst>
              <a:ext uri="{FF2B5EF4-FFF2-40B4-BE49-F238E27FC236}">
                <a16:creationId xmlns:a16="http://schemas.microsoft.com/office/drawing/2014/main" id="{481832B3-634A-45BA-AC56-D7BEB26B8AA9}"/>
              </a:ext>
            </a:extLst>
          </p:cNvPr>
          <p:cNvSpPr/>
          <p:nvPr/>
        </p:nvSpPr>
        <p:spPr>
          <a:xfrm>
            <a:off x="4559247" y="3763716"/>
            <a:ext cx="340242" cy="45771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5" name="Arrow: Down 24">
            <a:extLst>
              <a:ext uri="{FF2B5EF4-FFF2-40B4-BE49-F238E27FC236}">
                <a16:creationId xmlns:a16="http://schemas.microsoft.com/office/drawing/2014/main" id="{BE77E496-A450-4305-828C-9FF3D13CFBF9}"/>
              </a:ext>
            </a:extLst>
          </p:cNvPr>
          <p:cNvSpPr/>
          <p:nvPr/>
        </p:nvSpPr>
        <p:spPr>
          <a:xfrm rot="16200000">
            <a:off x="6655005" y="4994752"/>
            <a:ext cx="340242" cy="45771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6" name="Arrow: Down 25">
            <a:extLst>
              <a:ext uri="{FF2B5EF4-FFF2-40B4-BE49-F238E27FC236}">
                <a16:creationId xmlns:a16="http://schemas.microsoft.com/office/drawing/2014/main" id="{734269B1-34A5-4BA9-9EC6-CCE2BEBBBB50}"/>
              </a:ext>
            </a:extLst>
          </p:cNvPr>
          <p:cNvSpPr/>
          <p:nvPr/>
        </p:nvSpPr>
        <p:spPr>
          <a:xfrm rot="16200000">
            <a:off x="6941069" y="2495065"/>
            <a:ext cx="340242" cy="45771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TextBox 26">
            <a:extLst>
              <a:ext uri="{FF2B5EF4-FFF2-40B4-BE49-F238E27FC236}">
                <a16:creationId xmlns:a16="http://schemas.microsoft.com/office/drawing/2014/main" id="{BE41A168-7E18-48E0-8C8C-1E7ECA08204A}"/>
              </a:ext>
            </a:extLst>
          </p:cNvPr>
          <p:cNvSpPr txBox="1"/>
          <p:nvPr/>
        </p:nvSpPr>
        <p:spPr>
          <a:xfrm>
            <a:off x="1404229" y="4381902"/>
            <a:ext cx="1414667" cy="369332"/>
          </a:xfrm>
          <a:prstGeom prst="rect">
            <a:avLst/>
          </a:prstGeom>
          <a:noFill/>
        </p:spPr>
        <p:txBody>
          <a:bodyPr wrap="square" rtlCol="0">
            <a:spAutoFit/>
          </a:bodyPr>
          <a:lstStyle/>
          <a:p>
            <a:r>
              <a:rPr lang="en-AU" dirty="0"/>
              <a:t>Channel 1</a:t>
            </a:r>
          </a:p>
        </p:txBody>
      </p:sp>
      <p:sp>
        <p:nvSpPr>
          <p:cNvPr id="28" name="TextBox 27">
            <a:extLst>
              <a:ext uri="{FF2B5EF4-FFF2-40B4-BE49-F238E27FC236}">
                <a16:creationId xmlns:a16="http://schemas.microsoft.com/office/drawing/2014/main" id="{A29415D9-4AE8-4678-B552-52A8E5AB5265}"/>
              </a:ext>
            </a:extLst>
          </p:cNvPr>
          <p:cNvSpPr txBox="1"/>
          <p:nvPr/>
        </p:nvSpPr>
        <p:spPr>
          <a:xfrm>
            <a:off x="4160679" y="4381902"/>
            <a:ext cx="1414667" cy="369332"/>
          </a:xfrm>
          <a:prstGeom prst="rect">
            <a:avLst/>
          </a:prstGeom>
          <a:noFill/>
        </p:spPr>
        <p:txBody>
          <a:bodyPr wrap="square" rtlCol="0">
            <a:spAutoFit/>
          </a:bodyPr>
          <a:lstStyle/>
          <a:p>
            <a:r>
              <a:rPr lang="en-AU" dirty="0"/>
              <a:t>Channel 2</a:t>
            </a:r>
          </a:p>
        </p:txBody>
      </p:sp>
      <p:sp>
        <p:nvSpPr>
          <p:cNvPr id="29" name="TextBox 28">
            <a:extLst>
              <a:ext uri="{FF2B5EF4-FFF2-40B4-BE49-F238E27FC236}">
                <a16:creationId xmlns:a16="http://schemas.microsoft.com/office/drawing/2014/main" id="{1D040155-3F85-41AE-96A8-41B1BBE93FE2}"/>
              </a:ext>
            </a:extLst>
          </p:cNvPr>
          <p:cNvSpPr txBox="1"/>
          <p:nvPr/>
        </p:nvSpPr>
        <p:spPr>
          <a:xfrm>
            <a:off x="7598465" y="3751229"/>
            <a:ext cx="1414667" cy="369332"/>
          </a:xfrm>
          <a:prstGeom prst="rect">
            <a:avLst/>
          </a:prstGeom>
          <a:noFill/>
        </p:spPr>
        <p:txBody>
          <a:bodyPr wrap="square" rtlCol="0">
            <a:spAutoFit/>
          </a:bodyPr>
          <a:lstStyle/>
          <a:p>
            <a:r>
              <a:rPr lang="en-AU" dirty="0"/>
              <a:t>Split</a:t>
            </a:r>
          </a:p>
        </p:txBody>
      </p:sp>
      <p:sp>
        <p:nvSpPr>
          <p:cNvPr id="30" name="TextBox 29">
            <a:extLst>
              <a:ext uri="{FF2B5EF4-FFF2-40B4-BE49-F238E27FC236}">
                <a16:creationId xmlns:a16="http://schemas.microsoft.com/office/drawing/2014/main" id="{4EAD521C-286A-41F5-848D-E7F88BABCABB}"/>
              </a:ext>
            </a:extLst>
          </p:cNvPr>
          <p:cNvSpPr txBox="1"/>
          <p:nvPr/>
        </p:nvSpPr>
        <p:spPr>
          <a:xfrm>
            <a:off x="7598465" y="658574"/>
            <a:ext cx="1414667" cy="369332"/>
          </a:xfrm>
          <a:prstGeom prst="rect">
            <a:avLst/>
          </a:prstGeom>
          <a:noFill/>
        </p:spPr>
        <p:txBody>
          <a:bodyPr wrap="square" rtlCol="0">
            <a:spAutoFit/>
          </a:bodyPr>
          <a:lstStyle/>
          <a:p>
            <a:r>
              <a:rPr lang="en-AU" dirty="0"/>
              <a:t>Full</a:t>
            </a:r>
          </a:p>
        </p:txBody>
      </p:sp>
      <p:sp>
        <p:nvSpPr>
          <p:cNvPr id="3" name="Rectangle 2"/>
          <p:cNvSpPr/>
          <p:nvPr/>
        </p:nvSpPr>
        <p:spPr>
          <a:xfrm>
            <a:off x="1020417" y="3751229"/>
            <a:ext cx="1798479" cy="2487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3850769" y="3675029"/>
            <a:ext cx="1798479" cy="2487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6486525" y="3675029"/>
            <a:ext cx="3581815" cy="3116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2424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animBg="1"/>
      <p:bldP spid="19"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F2A2-98C7-4842-822A-42A40D57767E}"/>
              </a:ext>
            </a:extLst>
          </p:cNvPr>
          <p:cNvSpPr>
            <a:spLocks noGrp="1"/>
          </p:cNvSpPr>
          <p:nvPr>
            <p:ph type="title"/>
          </p:nvPr>
        </p:nvSpPr>
        <p:spPr/>
        <p:txBody>
          <a:bodyPr/>
          <a:lstStyle/>
          <a:p>
            <a:r>
              <a:rPr lang="el-GR" dirty="0"/>
              <a:t>Φ</a:t>
            </a:r>
            <a:r>
              <a:rPr lang="en-AU" dirty="0"/>
              <a:t>* Calculation</a:t>
            </a:r>
          </a:p>
        </p:txBody>
      </p:sp>
      <p:pic>
        <p:nvPicPr>
          <p:cNvPr id="7" name="Content Placeholder 6">
            <a:extLst>
              <a:ext uri="{FF2B5EF4-FFF2-40B4-BE49-F238E27FC236}">
                <a16:creationId xmlns:a16="http://schemas.microsoft.com/office/drawing/2014/main" id="{7A75864C-4D58-4615-9BF6-390970A90AE3}"/>
              </a:ext>
            </a:extLst>
          </p:cNvPr>
          <p:cNvPicPr>
            <a:picLocks noGrp="1" noChangeAspect="1"/>
          </p:cNvPicPr>
          <p:nvPr>
            <p:ph idx="1"/>
          </p:nvPr>
        </p:nvPicPr>
        <p:blipFill rotWithShape="1">
          <a:blip r:embed="rId3">
            <a:clrChange>
              <a:clrFrom>
                <a:srgbClr val="F0F0F0"/>
              </a:clrFrom>
              <a:clrTo>
                <a:srgbClr val="F0F0F0">
                  <a:alpha val="0"/>
                </a:srgbClr>
              </a:clrTo>
            </a:clrChange>
          </a:blip>
          <a:srcRect b="52810"/>
          <a:stretch/>
        </p:blipFill>
        <p:spPr>
          <a:xfrm>
            <a:off x="656252" y="1222895"/>
            <a:ext cx="7394324" cy="2297113"/>
          </a:xfrm>
          <a:prstGeom prst="rect">
            <a:avLst/>
          </a:prstGeom>
        </p:spPr>
      </p:pic>
      <p:pic>
        <p:nvPicPr>
          <p:cNvPr id="9" name="Content Placeholder 6">
            <a:extLst>
              <a:ext uri="{FF2B5EF4-FFF2-40B4-BE49-F238E27FC236}">
                <a16:creationId xmlns:a16="http://schemas.microsoft.com/office/drawing/2014/main" id="{425E1D21-AC51-4C4B-8EC7-E11D7A2F384C}"/>
              </a:ext>
            </a:extLst>
          </p:cNvPr>
          <p:cNvPicPr>
            <a:picLocks noChangeAspect="1"/>
          </p:cNvPicPr>
          <p:nvPr/>
        </p:nvPicPr>
        <p:blipFill rotWithShape="1">
          <a:blip r:embed="rId3">
            <a:clrChange>
              <a:clrFrom>
                <a:srgbClr val="F0F0F0"/>
              </a:clrFrom>
              <a:clrTo>
                <a:srgbClr val="F0F0F0">
                  <a:alpha val="0"/>
                </a:srgbClr>
              </a:clrTo>
            </a:clrChange>
          </a:blip>
          <a:srcRect t="51196"/>
          <a:stretch/>
        </p:blipFill>
        <p:spPr>
          <a:xfrm>
            <a:off x="506776" y="4377778"/>
            <a:ext cx="7394324" cy="2375665"/>
          </a:xfrm>
          <a:prstGeom prst="rect">
            <a:avLst/>
          </a:prstGeom>
        </p:spPr>
      </p:pic>
      <p:sp>
        <p:nvSpPr>
          <p:cNvPr id="10" name="Arrow: Down 9">
            <a:extLst>
              <a:ext uri="{FF2B5EF4-FFF2-40B4-BE49-F238E27FC236}">
                <a16:creationId xmlns:a16="http://schemas.microsoft.com/office/drawing/2014/main" id="{08A278F1-F121-4933-9E07-E87F672CED2E}"/>
              </a:ext>
            </a:extLst>
          </p:cNvPr>
          <p:cNvSpPr/>
          <p:nvPr/>
        </p:nvSpPr>
        <p:spPr>
          <a:xfrm>
            <a:off x="4203938" y="3520008"/>
            <a:ext cx="303338" cy="582092"/>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Arrow: Down 10">
            <a:extLst>
              <a:ext uri="{FF2B5EF4-FFF2-40B4-BE49-F238E27FC236}">
                <a16:creationId xmlns:a16="http://schemas.microsoft.com/office/drawing/2014/main" id="{84187C0E-E7A0-4346-BD3E-B1228027504B}"/>
              </a:ext>
            </a:extLst>
          </p:cNvPr>
          <p:cNvSpPr/>
          <p:nvPr/>
        </p:nvSpPr>
        <p:spPr>
          <a:xfrm rot="14614157">
            <a:off x="8290304" y="4288597"/>
            <a:ext cx="303338" cy="582092"/>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itle 1">
            <a:extLst>
              <a:ext uri="{FF2B5EF4-FFF2-40B4-BE49-F238E27FC236}">
                <a16:creationId xmlns:a16="http://schemas.microsoft.com/office/drawing/2014/main" id="{0732A3BA-4E68-475A-9533-02CF249D20A7}"/>
              </a:ext>
            </a:extLst>
          </p:cNvPr>
          <p:cNvSpPr txBox="1">
            <a:spLocks/>
          </p:cNvSpPr>
          <p:nvPr/>
        </p:nvSpPr>
        <p:spPr>
          <a:xfrm>
            <a:off x="9340144" y="3317582"/>
            <a:ext cx="952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l-GR" dirty="0"/>
              <a:t>Φ</a:t>
            </a:r>
            <a:r>
              <a:rPr lang="en-AU" dirty="0"/>
              <a:t>*</a:t>
            </a:r>
          </a:p>
        </p:txBody>
      </p:sp>
      <p:sp>
        <p:nvSpPr>
          <p:cNvPr id="8" name="TextBox 7">
            <a:extLst>
              <a:ext uri="{FF2B5EF4-FFF2-40B4-BE49-F238E27FC236}">
                <a16:creationId xmlns:a16="http://schemas.microsoft.com/office/drawing/2014/main" id="{237A0EDD-588E-422D-A9C5-0EF63D3334D7}"/>
              </a:ext>
            </a:extLst>
          </p:cNvPr>
          <p:cNvSpPr txBox="1"/>
          <p:nvPr/>
        </p:nvSpPr>
        <p:spPr>
          <a:xfrm>
            <a:off x="8223236" y="4831577"/>
            <a:ext cx="2727529" cy="646331"/>
          </a:xfrm>
          <a:prstGeom prst="rect">
            <a:avLst/>
          </a:prstGeom>
          <a:noFill/>
        </p:spPr>
        <p:txBody>
          <a:bodyPr wrap="square" rtlCol="0">
            <a:spAutoFit/>
          </a:bodyPr>
          <a:lstStyle/>
          <a:p>
            <a:r>
              <a:rPr lang="en-AU" dirty="0"/>
              <a:t>mismatched decoding (</a:t>
            </a:r>
            <a:r>
              <a:rPr lang="en-AU" dirty="0" err="1"/>
              <a:t>phi_toolbox</a:t>
            </a:r>
            <a:r>
              <a:rPr lang="en-AU" dirty="0"/>
              <a:t>, </a:t>
            </a:r>
            <a:r>
              <a:rPr lang="en-AU" dirty="0" err="1"/>
              <a:t>Oizumi</a:t>
            </a:r>
            <a:r>
              <a:rPr lang="en-AU" dirty="0"/>
              <a:t>)</a:t>
            </a:r>
          </a:p>
        </p:txBody>
      </p:sp>
    </p:spTree>
    <p:extLst>
      <p:ext uri="{BB962C8B-B14F-4D97-AF65-F5344CB8AC3E}">
        <p14:creationId xmlns:p14="http://schemas.microsoft.com/office/powerpoint/2010/main" val="490789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419C-0C64-4B1D-A140-6503A4E39BC5}"/>
              </a:ext>
            </a:extLst>
          </p:cNvPr>
          <p:cNvSpPr>
            <a:spLocks noGrp="1"/>
          </p:cNvSpPr>
          <p:nvPr>
            <p:ph type="title"/>
          </p:nvPr>
        </p:nvSpPr>
        <p:spPr/>
        <p:txBody>
          <a:bodyPr/>
          <a:lstStyle/>
          <a:p>
            <a:r>
              <a:rPr lang="el-GR" dirty="0"/>
              <a:t>Φ</a:t>
            </a:r>
            <a:r>
              <a:rPr lang="en-AU" dirty="0"/>
              <a:t> Parameters</a:t>
            </a:r>
          </a:p>
        </p:txBody>
      </p:sp>
      <p:sp>
        <p:nvSpPr>
          <p:cNvPr id="3" name="Content Placeholder 2">
            <a:extLst>
              <a:ext uri="{FF2B5EF4-FFF2-40B4-BE49-F238E27FC236}">
                <a16:creationId xmlns:a16="http://schemas.microsoft.com/office/drawing/2014/main" id="{CEBA6F65-7B80-444A-975B-1244D9FA4AA4}"/>
              </a:ext>
            </a:extLst>
          </p:cNvPr>
          <p:cNvSpPr>
            <a:spLocks noGrp="1"/>
          </p:cNvSpPr>
          <p:nvPr>
            <p:ph idx="1"/>
          </p:nvPr>
        </p:nvSpPr>
        <p:spPr/>
        <p:txBody>
          <a:bodyPr>
            <a:normAutofit/>
          </a:bodyPr>
          <a:lstStyle/>
          <a:p>
            <a:r>
              <a:rPr lang="en-AU" dirty="0"/>
              <a:t>Which channels to use?</a:t>
            </a:r>
          </a:p>
          <a:p>
            <a:pPr lvl="1"/>
            <a:r>
              <a:rPr lang="en-AU" dirty="0"/>
              <a:t>15 choose 2 = 105 sets</a:t>
            </a:r>
          </a:p>
          <a:p>
            <a:pPr lvl="1"/>
            <a:r>
              <a:rPr lang="en-AU" dirty="0"/>
              <a:t>15 choose 3 = 455 sets</a:t>
            </a:r>
          </a:p>
          <a:p>
            <a:pPr lvl="1"/>
            <a:r>
              <a:rPr lang="en-AU" dirty="0"/>
              <a:t>15 choose 4 = 1365 sets</a:t>
            </a:r>
          </a:p>
          <a:p>
            <a:pPr lvl="1"/>
            <a:r>
              <a:rPr lang="en-AU" dirty="0"/>
              <a:t>15 choose 5 = 3003 sets</a:t>
            </a:r>
          </a:p>
          <a:p>
            <a:pPr lvl="1"/>
            <a:endParaRPr lang="en-AU" dirty="0"/>
          </a:p>
          <a:p>
            <a:r>
              <a:rPr lang="en-AU" dirty="0"/>
              <a:t>Scale of transition probabilities?</a:t>
            </a:r>
          </a:p>
          <a:p>
            <a:pPr lvl="1"/>
            <a:r>
              <a:rPr lang="el-GR" dirty="0"/>
              <a:t>τ</a:t>
            </a:r>
            <a:r>
              <a:rPr lang="en-AU" dirty="0"/>
              <a:t> = 4 </a:t>
            </a:r>
            <a:r>
              <a:rPr lang="en-AU" dirty="0" err="1"/>
              <a:t>ms</a:t>
            </a:r>
            <a:r>
              <a:rPr lang="en-AU" dirty="0"/>
              <a:t>, 8 </a:t>
            </a:r>
            <a:r>
              <a:rPr lang="en-AU" dirty="0" err="1"/>
              <a:t>ms</a:t>
            </a:r>
            <a:r>
              <a:rPr lang="en-AU" dirty="0"/>
              <a:t>, 16 </a:t>
            </a:r>
            <a:r>
              <a:rPr lang="en-AU" dirty="0" err="1"/>
              <a:t>ms</a:t>
            </a:r>
            <a:endParaRPr lang="en-AU" dirty="0"/>
          </a:p>
          <a:p>
            <a:pPr lvl="1"/>
            <a:r>
              <a:rPr lang="en-AU" dirty="0"/>
              <a:t>4 </a:t>
            </a:r>
            <a:r>
              <a:rPr lang="en-AU" dirty="0" err="1"/>
              <a:t>ms</a:t>
            </a:r>
            <a:r>
              <a:rPr lang="en-AU" dirty="0"/>
              <a:t>: for a state at sample </a:t>
            </a:r>
            <a:r>
              <a:rPr lang="en-AU" i="1" dirty="0"/>
              <a:t>t</a:t>
            </a:r>
            <a:r>
              <a:rPr lang="en-AU" dirty="0"/>
              <a:t>, probability of sample </a:t>
            </a:r>
            <a:r>
              <a:rPr lang="en-AU" i="1" dirty="0"/>
              <a:t>t</a:t>
            </a:r>
            <a:r>
              <a:rPr lang="en-AU" dirty="0"/>
              <a:t>+4 being a specific state</a:t>
            </a:r>
          </a:p>
          <a:p>
            <a:pPr lvl="1"/>
            <a:r>
              <a:rPr lang="en-AU" dirty="0"/>
              <a:t>IIT: consciousness flows at a particular speed (where </a:t>
            </a:r>
            <a:r>
              <a:rPr lang="el-GR" dirty="0"/>
              <a:t>Φ</a:t>
            </a:r>
            <a:r>
              <a:rPr lang="en-AU" dirty="0"/>
              <a:t> is max)</a:t>
            </a:r>
          </a:p>
        </p:txBody>
      </p:sp>
    </p:spTree>
    <p:extLst>
      <p:ext uri="{BB962C8B-B14F-4D97-AF65-F5344CB8AC3E}">
        <p14:creationId xmlns:p14="http://schemas.microsoft.com/office/powerpoint/2010/main" val="423537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F876C-34A0-44D4-8C4E-13A1573721E1}"/>
              </a:ext>
            </a:extLst>
          </p:cNvPr>
          <p:cNvSpPr>
            <a:spLocks noGrp="1"/>
          </p:cNvSpPr>
          <p:nvPr>
            <p:ph type="title"/>
          </p:nvPr>
        </p:nvSpPr>
        <p:spPr/>
        <p:txBody>
          <a:bodyPr/>
          <a:lstStyle/>
          <a:p>
            <a:r>
              <a:rPr lang="en-AU" dirty="0"/>
              <a:t>Data Summary</a:t>
            </a:r>
          </a:p>
        </p:txBody>
      </p:sp>
      <p:sp>
        <p:nvSpPr>
          <p:cNvPr id="3" name="Content Placeholder 2">
            <a:extLst>
              <a:ext uri="{FF2B5EF4-FFF2-40B4-BE49-F238E27FC236}">
                <a16:creationId xmlns:a16="http://schemas.microsoft.com/office/drawing/2014/main" id="{60BE6245-6082-4E73-B56D-5A3D8C601E19}"/>
              </a:ext>
            </a:extLst>
          </p:cNvPr>
          <p:cNvSpPr>
            <a:spLocks noGrp="1"/>
          </p:cNvSpPr>
          <p:nvPr>
            <p:ph idx="1"/>
          </p:nvPr>
        </p:nvSpPr>
        <p:spPr/>
        <p:txBody>
          <a:bodyPr/>
          <a:lstStyle/>
          <a:p>
            <a:r>
              <a:rPr lang="en-AU" dirty="0"/>
              <a:t>N = 13 flies</a:t>
            </a:r>
          </a:p>
          <a:p>
            <a:r>
              <a:rPr lang="en-AU" dirty="0"/>
              <a:t>15 channels per fly</a:t>
            </a:r>
          </a:p>
          <a:p>
            <a:pPr lvl="1"/>
            <a:r>
              <a:rPr lang="en-AU" dirty="0"/>
              <a:t>105, 455, 1365 channel sets</a:t>
            </a:r>
          </a:p>
          <a:p>
            <a:r>
              <a:rPr lang="en-AU" dirty="0"/>
              <a:t>2 conditions</a:t>
            </a:r>
          </a:p>
          <a:p>
            <a:pPr lvl="1"/>
            <a:r>
              <a:rPr lang="en-AU" dirty="0"/>
              <a:t>8 x 2.25 s trials awake</a:t>
            </a:r>
          </a:p>
          <a:p>
            <a:pPr lvl="1"/>
            <a:r>
              <a:rPr lang="en-AU" dirty="0"/>
              <a:t>8 x 2.25 s trials anaesthetised</a:t>
            </a:r>
          </a:p>
          <a:p>
            <a:r>
              <a:rPr lang="en-AU" dirty="0"/>
              <a:t>2250 samples per trial</a:t>
            </a:r>
          </a:p>
          <a:p>
            <a:r>
              <a:rPr lang="el-GR" dirty="0"/>
              <a:t>Φ </a:t>
            </a:r>
            <a:r>
              <a:rPr lang="en-AU" dirty="0"/>
              <a:t>: </a:t>
            </a:r>
            <a:r>
              <a:rPr lang="el-GR" dirty="0"/>
              <a:t>τ</a:t>
            </a:r>
            <a:r>
              <a:rPr lang="en-AU" dirty="0"/>
              <a:t> = 4 </a:t>
            </a:r>
            <a:r>
              <a:rPr lang="en-AU" dirty="0" err="1"/>
              <a:t>ms</a:t>
            </a:r>
            <a:r>
              <a:rPr lang="en-AU" dirty="0"/>
              <a:t>, 8 </a:t>
            </a:r>
            <a:r>
              <a:rPr lang="en-AU" dirty="0" err="1"/>
              <a:t>ms</a:t>
            </a:r>
            <a:r>
              <a:rPr lang="en-AU" dirty="0"/>
              <a:t>, 16 </a:t>
            </a:r>
            <a:r>
              <a:rPr lang="en-AU" dirty="0" err="1"/>
              <a:t>ms</a:t>
            </a:r>
            <a:endParaRPr lang="en-AU" dirty="0"/>
          </a:p>
          <a:p>
            <a:endParaRPr lang="en-AU" dirty="0"/>
          </a:p>
        </p:txBody>
      </p:sp>
    </p:spTree>
    <p:extLst>
      <p:ext uri="{BB962C8B-B14F-4D97-AF65-F5344CB8AC3E}">
        <p14:creationId xmlns:p14="http://schemas.microsoft.com/office/powerpoint/2010/main" val="251098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2467-C3C4-427E-B68D-324E17F8F821}"/>
              </a:ext>
            </a:extLst>
          </p:cNvPr>
          <p:cNvSpPr>
            <a:spLocks noGrp="1"/>
          </p:cNvSpPr>
          <p:nvPr>
            <p:ph type="title"/>
          </p:nvPr>
        </p:nvSpPr>
        <p:spPr/>
        <p:txBody>
          <a:bodyPr/>
          <a:lstStyle/>
          <a:p>
            <a:r>
              <a:rPr lang="en-AU" dirty="0"/>
              <a:t>Effect of Anaesthesia</a:t>
            </a:r>
          </a:p>
        </p:txBody>
      </p:sp>
      <p:sp>
        <p:nvSpPr>
          <p:cNvPr id="3" name="Text Placeholder 2">
            <a:extLst>
              <a:ext uri="{FF2B5EF4-FFF2-40B4-BE49-F238E27FC236}">
                <a16:creationId xmlns:a16="http://schemas.microsoft.com/office/drawing/2014/main" id="{7475589B-A273-4E65-B51F-C69C7E7CBFE3}"/>
              </a:ext>
            </a:extLst>
          </p:cNvPr>
          <p:cNvSpPr>
            <a:spLocks noGrp="1"/>
          </p:cNvSpPr>
          <p:nvPr>
            <p:ph type="body" idx="1"/>
          </p:nvPr>
        </p:nvSpPr>
        <p:spPr/>
        <p:txBody>
          <a:bodyPr/>
          <a:lstStyle/>
          <a:p>
            <a:r>
              <a:rPr lang="en-AU" dirty="0"/>
              <a:t>TODO: Update phi-3 to show 2.25s TPM results</a:t>
            </a:r>
          </a:p>
        </p:txBody>
      </p:sp>
    </p:spTree>
    <p:extLst>
      <p:ext uri="{BB962C8B-B14F-4D97-AF65-F5344CB8AC3E}">
        <p14:creationId xmlns:p14="http://schemas.microsoft.com/office/powerpoint/2010/main" val="440046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3935-D9BD-4D8E-97F5-FA28D4FE5F98}"/>
              </a:ext>
            </a:extLst>
          </p:cNvPr>
          <p:cNvSpPr>
            <a:spLocks noGrp="1"/>
          </p:cNvSpPr>
          <p:nvPr>
            <p:ph type="title"/>
          </p:nvPr>
        </p:nvSpPr>
        <p:spPr/>
        <p:txBody>
          <a:bodyPr/>
          <a:lstStyle/>
          <a:p>
            <a:r>
              <a:rPr lang="el-GR" dirty="0"/>
              <a:t>Φ</a:t>
            </a:r>
            <a:r>
              <a:rPr lang="en-AU" baseline="30000" dirty="0"/>
              <a:t>3.0</a:t>
            </a:r>
            <a:r>
              <a:rPr lang="el-GR" dirty="0"/>
              <a:t> </a:t>
            </a:r>
            <a:r>
              <a:rPr lang="en-AU" dirty="0"/>
              <a:t>values for 1 fly, </a:t>
            </a:r>
            <a:r>
              <a:rPr lang="el-GR" dirty="0"/>
              <a:t>τ</a:t>
            </a:r>
            <a:r>
              <a:rPr lang="en-AU" dirty="0"/>
              <a:t> = 4 </a:t>
            </a:r>
            <a:r>
              <a:rPr lang="en-AU" dirty="0" err="1"/>
              <a:t>ms</a:t>
            </a:r>
            <a:endParaRPr lang="en-AU" dirty="0"/>
          </a:p>
        </p:txBody>
      </p:sp>
      <p:pic>
        <p:nvPicPr>
          <p:cNvPr id="11" name="Picture 10">
            <a:extLst>
              <a:ext uri="{FF2B5EF4-FFF2-40B4-BE49-F238E27FC236}">
                <a16:creationId xmlns:a16="http://schemas.microsoft.com/office/drawing/2014/main" id="{7C093CBF-7A4F-427A-B340-02EFC774690C}"/>
              </a:ext>
            </a:extLst>
          </p:cNvPr>
          <p:cNvPicPr>
            <a:picLocks noChangeAspect="1"/>
          </p:cNvPicPr>
          <p:nvPr/>
        </p:nvPicPr>
        <p:blipFill>
          <a:blip r:embed="rId3">
            <a:clrChange>
              <a:clrFrom>
                <a:srgbClr val="F0F0F0"/>
              </a:clrFrom>
              <a:clrTo>
                <a:srgbClr val="F0F0F0">
                  <a:alpha val="0"/>
                </a:srgbClr>
              </a:clrTo>
            </a:clrChange>
          </a:blip>
          <a:stretch>
            <a:fillRect/>
          </a:stretch>
        </p:blipFill>
        <p:spPr>
          <a:xfrm>
            <a:off x="0" y="2310145"/>
            <a:ext cx="12192000" cy="3822670"/>
          </a:xfrm>
          <a:prstGeom prst="rect">
            <a:avLst/>
          </a:prstGeom>
        </p:spPr>
      </p:pic>
    </p:spTree>
    <p:extLst>
      <p:ext uri="{BB962C8B-B14F-4D97-AF65-F5344CB8AC3E}">
        <p14:creationId xmlns:p14="http://schemas.microsoft.com/office/powerpoint/2010/main" val="537155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Φ</a:t>
            </a:r>
            <a:r>
              <a:rPr lang="en-AU" baseline="30000" dirty="0"/>
              <a:t>3.0</a:t>
            </a:r>
            <a:r>
              <a:rPr lang="el-GR" dirty="0"/>
              <a:t> </a:t>
            </a:r>
            <a:r>
              <a:rPr lang="en-AU" dirty="0"/>
              <a:t>values across flies</a:t>
            </a:r>
          </a:p>
        </p:txBody>
      </p:sp>
      <p:pic>
        <p:nvPicPr>
          <p:cNvPr id="7" name="Picture 6">
            <a:extLst>
              <a:ext uri="{FF2B5EF4-FFF2-40B4-BE49-F238E27FC236}">
                <a16:creationId xmlns:a16="http://schemas.microsoft.com/office/drawing/2014/main" id="{DA607F06-903E-469B-9D55-49DBC01AB6E6}"/>
              </a:ext>
            </a:extLst>
          </p:cNvPr>
          <p:cNvPicPr>
            <a:picLocks noChangeAspect="1"/>
          </p:cNvPicPr>
          <p:nvPr/>
        </p:nvPicPr>
        <p:blipFill rotWithShape="1">
          <a:blip r:embed="rId3">
            <a:clrChange>
              <a:clrFrom>
                <a:srgbClr val="F0F0F0"/>
              </a:clrFrom>
              <a:clrTo>
                <a:srgbClr val="F0F0F0">
                  <a:alpha val="0"/>
                </a:srgbClr>
              </a:clrTo>
            </a:clrChange>
          </a:blip>
          <a:srcRect r="69412"/>
          <a:stretch/>
        </p:blipFill>
        <p:spPr>
          <a:xfrm>
            <a:off x="3667647" y="2132351"/>
            <a:ext cx="4336373" cy="3775615"/>
          </a:xfrm>
          <a:prstGeom prst="rect">
            <a:avLst/>
          </a:prstGeom>
        </p:spPr>
      </p:pic>
    </p:spTree>
    <p:extLst>
      <p:ext uri="{BB962C8B-B14F-4D97-AF65-F5344CB8AC3E}">
        <p14:creationId xmlns:p14="http://schemas.microsoft.com/office/powerpoint/2010/main" val="1996207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5C904-BB6A-4D55-B06B-703DC105250B}"/>
              </a:ext>
            </a:extLst>
          </p:cNvPr>
          <p:cNvSpPr>
            <a:spLocks noGrp="1"/>
          </p:cNvSpPr>
          <p:nvPr>
            <p:ph type="title"/>
          </p:nvPr>
        </p:nvSpPr>
        <p:spPr/>
        <p:txBody>
          <a:bodyPr/>
          <a:lstStyle/>
          <a:p>
            <a:r>
              <a:rPr lang="en-AU" dirty="0"/>
              <a:t>Overview</a:t>
            </a:r>
          </a:p>
        </p:txBody>
      </p:sp>
      <p:sp>
        <p:nvSpPr>
          <p:cNvPr id="3" name="Content Placeholder 2">
            <a:extLst>
              <a:ext uri="{FF2B5EF4-FFF2-40B4-BE49-F238E27FC236}">
                <a16:creationId xmlns:a16="http://schemas.microsoft.com/office/drawing/2014/main" id="{0C17DBAC-DD09-48A1-BCBA-85EA9C94F171}"/>
              </a:ext>
            </a:extLst>
          </p:cNvPr>
          <p:cNvSpPr>
            <a:spLocks noGrp="1"/>
          </p:cNvSpPr>
          <p:nvPr>
            <p:ph idx="1"/>
          </p:nvPr>
        </p:nvSpPr>
        <p:spPr/>
        <p:txBody>
          <a:bodyPr/>
          <a:lstStyle/>
          <a:p>
            <a:r>
              <a:rPr lang="en-AU" dirty="0"/>
              <a:t>Integrated Information </a:t>
            </a:r>
            <a:r>
              <a:rPr lang="el-GR" dirty="0"/>
              <a:t>Φ</a:t>
            </a:r>
            <a:endParaRPr lang="en-AU" dirty="0"/>
          </a:p>
          <a:p>
            <a:r>
              <a:rPr lang="en-AU" dirty="0"/>
              <a:t>Applying </a:t>
            </a:r>
            <a:r>
              <a:rPr lang="el-GR" dirty="0"/>
              <a:t>Φ</a:t>
            </a:r>
            <a:r>
              <a:rPr lang="en-AU" dirty="0"/>
              <a:t> to fly data</a:t>
            </a:r>
          </a:p>
          <a:p>
            <a:r>
              <a:rPr lang="en-AU" dirty="0"/>
              <a:t>Effects of anaesthesia on </a:t>
            </a:r>
            <a:r>
              <a:rPr lang="el-GR" dirty="0"/>
              <a:t>Φ</a:t>
            </a:r>
            <a:endParaRPr lang="en-AU" dirty="0"/>
          </a:p>
          <a:p>
            <a:r>
              <a:rPr lang="en-AU" dirty="0"/>
              <a:t>Pattern of </a:t>
            </a:r>
            <a:r>
              <a:rPr lang="el-GR" dirty="0"/>
              <a:t>Φ</a:t>
            </a:r>
            <a:r>
              <a:rPr lang="en-AU" dirty="0"/>
              <a:t> in fly data</a:t>
            </a:r>
          </a:p>
          <a:p>
            <a:r>
              <a:rPr lang="en-AU" dirty="0"/>
              <a:t>Classifying conscious level using </a:t>
            </a:r>
            <a:r>
              <a:rPr lang="el-GR" dirty="0"/>
              <a:t>Φ</a:t>
            </a:r>
            <a:endParaRPr lang="en-AU" dirty="0"/>
          </a:p>
          <a:p>
            <a:r>
              <a:rPr lang="en-AU" dirty="0"/>
              <a:t>A little extra</a:t>
            </a:r>
          </a:p>
        </p:txBody>
      </p:sp>
    </p:spTree>
    <p:extLst>
      <p:ext uri="{BB962C8B-B14F-4D97-AF65-F5344CB8AC3E}">
        <p14:creationId xmlns:p14="http://schemas.microsoft.com/office/powerpoint/2010/main" val="2261818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1A670F-A25E-45CA-AE49-C5FA0D74DD68}"/>
              </a:ext>
            </a:extLst>
          </p:cNvPr>
          <p:cNvPicPr>
            <a:picLocks noChangeAspect="1"/>
          </p:cNvPicPr>
          <p:nvPr/>
        </p:nvPicPr>
        <p:blipFill rotWithShape="1">
          <a:blip r:embed="rId3">
            <a:clrChange>
              <a:clrFrom>
                <a:srgbClr val="F0F0F0"/>
              </a:clrFrom>
              <a:clrTo>
                <a:srgbClr val="F0F0F0">
                  <a:alpha val="0"/>
                </a:srgbClr>
              </a:clrTo>
            </a:clrChange>
          </a:blip>
          <a:srcRect l="33973" r="34366"/>
          <a:stretch/>
        </p:blipFill>
        <p:spPr>
          <a:xfrm>
            <a:off x="3535680" y="2132350"/>
            <a:ext cx="4488437" cy="3775615"/>
          </a:xfrm>
          <a:prstGeom prst="rect">
            <a:avLst/>
          </a:prstGeom>
        </p:spPr>
      </p:pic>
      <p:sp>
        <p:nvSpPr>
          <p:cNvPr id="2" name="Title 1"/>
          <p:cNvSpPr>
            <a:spLocks noGrp="1"/>
          </p:cNvSpPr>
          <p:nvPr>
            <p:ph type="title"/>
          </p:nvPr>
        </p:nvSpPr>
        <p:spPr/>
        <p:txBody>
          <a:bodyPr/>
          <a:lstStyle/>
          <a:p>
            <a:r>
              <a:rPr lang="el-GR" dirty="0"/>
              <a:t>Φ</a:t>
            </a:r>
            <a:r>
              <a:rPr lang="en-AU" baseline="30000" dirty="0"/>
              <a:t>3.0</a:t>
            </a:r>
            <a:r>
              <a:rPr lang="el-GR" dirty="0"/>
              <a:t> </a:t>
            </a:r>
            <a:r>
              <a:rPr lang="en-AU" dirty="0"/>
              <a:t>values across flies</a:t>
            </a:r>
          </a:p>
        </p:txBody>
      </p:sp>
    </p:spTree>
    <p:extLst>
      <p:ext uri="{BB962C8B-B14F-4D97-AF65-F5344CB8AC3E}">
        <p14:creationId xmlns:p14="http://schemas.microsoft.com/office/powerpoint/2010/main" val="896241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Φ</a:t>
            </a:r>
            <a:r>
              <a:rPr lang="en-AU" baseline="30000" dirty="0"/>
              <a:t>3.0</a:t>
            </a:r>
            <a:r>
              <a:rPr lang="el-GR" dirty="0"/>
              <a:t> </a:t>
            </a:r>
            <a:r>
              <a:rPr lang="en-AU" dirty="0"/>
              <a:t>values across flies</a:t>
            </a:r>
          </a:p>
        </p:txBody>
      </p:sp>
      <p:pic>
        <p:nvPicPr>
          <p:cNvPr id="4" name="Picture 3">
            <a:extLst>
              <a:ext uri="{FF2B5EF4-FFF2-40B4-BE49-F238E27FC236}">
                <a16:creationId xmlns:a16="http://schemas.microsoft.com/office/drawing/2014/main" id="{E62F177D-B4D5-4B7A-BB5D-F35436593D41}"/>
              </a:ext>
            </a:extLst>
          </p:cNvPr>
          <p:cNvPicPr>
            <a:picLocks noChangeAspect="1"/>
          </p:cNvPicPr>
          <p:nvPr/>
        </p:nvPicPr>
        <p:blipFill rotWithShape="1">
          <a:blip r:embed="rId3">
            <a:clrChange>
              <a:clrFrom>
                <a:srgbClr val="F0F0F0"/>
              </a:clrFrom>
              <a:clrTo>
                <a:srgbClr val="F0F0F0">
                  <a:alpha val="0"/>
                </a:srgbClr>
              </a:clrTo>
            </a:clrChange>
          </a:blip>
          <a:srcRect l="69365" t="-547" r="86" b="547"/>
          <a:stretch/>
        </p:blipFill>
        <p:spPr>
          <a:xfrm>
            <a:off x="3597310" y="2112254"/>
            <a:ext cx="4330840" cy="3775615"/>
          </a:xfrm>
          <a:prstGeom prst="rect">
            <a:avLst/>
          </a:prstGeom>
        </p:spPr>
      </p:pic>
    </p:spTree>
    <p:extLst>
      <p:ext uri="{BB962C8B-B14F-4D97-AF65-F5344CB8AC3E}">
        <p14:creationId xmlns:p14="http://schemas.microsoft.com/office/powerpoint/2010/main" val="402426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Φ </a:t>
            </a:r>
            <a:r>
              <a:rPr lang="en-AU" dirty="0"/>
              <a:t>values across flies</a:t>
            </a:r>
          </a:p>
        </p:txBody>
      </p:sp>
      <p:pic>
        <p:nvPicPr>
          <p:cNvPr id="6" name="Content Placeholder 5"/>
          <p:cNvPicPr>
            <a:picLocks noGrp="1" noChangeAspect="1"/>
          </p:cNvPicPr>
          <p:nvPr>
            <p:ph idx="1"/>
          </p:nvPr>
        </p:nvPicPr>
        <p:blipFill rotWithShape="1">
          <a:blip r:embed="rId3">
            <a:clrChange>
              <a:clrFrom>
                <a:srgbClr val="F0F0F0"/>
              </a:clrFrom>
              <a:clrTo>
                <a:srgbClr val="F0F0F0">
                  <a:alpha val="0"/>
                </a:srgbClr>
              </a:clrTo>
            </a:clrChange>
          </a:blip>
          <a:srcRect r="69434"/>
          <a:stretch/>
        </p:blipFill>
        <p:spPr>
          <a:xfrm>
            <a:off x="3409836" y="1690688"/>
            <a:ext cx="4887190" cy="4814021"/>
          </a:xfrm>
          <a:prstGeom prst="rect">
            <a:avLst/>
          </a:prstGeom>
        </p:spPr>
      </p:pic>
    </p:spTree>
    <p:extLst>
      <p:ext uri="{BB962C8B-B14F-4D97-AF65-F5344CB8AC3E}">
        <p14:creationId xmlns:p14="http://schemas.microsoft.com/office/powerpoint/2010/main" val="3285501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5"/>
          <p:cNvPicPr>
            <a:picLocks noChangeAspect="1"/>
          </p:cNvPicPr>
          <p:nvPr/>
        </p:nvPicPr>
        <p:blipFill rotWithShape="1">
          <a:blip r:embed="rId3">
            <a:clrChange>
              <a:clrFrom>
                <a:srgbClr val="F0F0F0"/>
              </a:clrFrom>
              <a:clrTo>
                <a:srgbClr val="F0F0F0">
                  <a:alpha val="0"/>
                </a:srgbClr>
              </a:clrTo>
            </a:clrChange>
          </a:blip>
          <a:srcRect l="34446" r="34100"/>
          <a:stretch/>
        </p:blipFill>
        <p:spPr>
          <a:xfrm>
            <a:off x="3399445" y="1690687"/>
            <a:ext cx="5029199" cy="4814021"/>
          </a:xfrm>
          <a:prstGeom prst="rect">
            <a:avLst/>
          </a:prstGeom>
        </p:spPr>
      </p:pic>
      <p:sp>
        <p:nvSpPr>
          <p:cNvPr id="2" name="Title 1"/>
          <p:cNvSpPr>
            <a:spLocks noGrp="1"/>
          </p:cNvSpPr>
          <p:nvPr>
            <p:ph type="title"/>
          </p:nvPr>
        </p:nvSpPr>
        <p:spPr/>
        <p:txBody>
          <a:bodyPr/>
          <a:lstStyle/>
          <a:p>
            <a:r>
              <a:rPr lang="el-GR" dirty="0"/>
              <a:t>Φ</a:t>
            </a:r>
            <a:r>
              <a:rPr lang="en-AU" baseline="30000" dirty="0"/>
              <a:t>3.0</a:t>
            </a:r>
            <a:r>
              <a:rPr lang="el-GR" dirty="0"/>
              <a:t> </a:t>
            </a:r>
            <a:r>
              <a:rPr lang="en-AU" dirty="0"/>
              <a:t>values across flies</a:t>
            </a:r>
          </a:p>
        </p:txBody>
      </p:sp>
    </p:spTree>
    <p:extLst>
      <p:ext uri="{BB962C8B-B14F-4D97-AF65-F5344CB8AC3E}">
        <p14:creationId xmlns:p14="http://schemas.microsoft.com/office/powerpoint/2010/main" val="49698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5"/>
          <p:cNvPicPr>
            <a:picLocks noChangeAspect="1"/>
          </p:cNvPicPr>
          <p:nvPr/>
        </p:nvPicPr>
        <p:blipFill rotWithShape="1">
          <a:blip r:embed="rId2">
            <a:clrChange>
              <a:clrFrom>
                <a:srgbClr val="F0F0F0"/>
              </a:clrFrom>
              <a:clrTo>
                <a:srgbClr val="F0F0F0">
                  <a:alpha val="0"/>
                </a:srgbClr>
              </a:clrTo>
            </a:clrChange>
          </a:blip>
          <a:srcRect l="68879" r="317"/>
          <a:stretch/>
        </p:blipFill>
        <p:spPr>
          <a:xfrm>
            <a:off x="3399445" y="1690686"/>
            <a:ext cx="4925291" cy="4814021"/>
          </a:xfrm>
          <a:prstGeom prst="rect">
            <a:avLst/>
          </a:prstGeom>
        </p:spPr>
      </p:pic>
      <p:sp>
        <p:nvSpPr>
          <p:cNvPr id="2" name="Title 1"/>
          <p:cNvSpPr>
            <a:spLocks noGrp="1"/>
          </p:cNvSpPr>
          <p:nvPr>
            <p:ph type="title"/>
          </p:nvPr>
        </p:nvSpPr>
        <p:spPr/>
        <p:txBody>
          <a:bodyPr/>
          <a:lstStyle/>
          <a:p>
            <a:r>
              <a:rPr lang="el-GR" dirty="0"/>
              <a:t>Φ</a:t>
            </a:r>
            <a:r>
              <a:rPr lang="en-AU" baseline="30000" dirty="0"/>
              <a:t>3.0</a:t>
            </a:r>
            <a:r>
              <a:rPr lang="el-GR" dirty="0"/>
              <a:t> </a:t>
            </a:r>
            <a:r>
              <a:rPr lang="en-AU" dirty="0"/>
              <a:t>values across flies</a:t>
            </a:r>
          </a:p>
        </p:txBody>
      </p:sp>
    </p:spTree>
    <p:extLst>
      <p:ext uri="{BB962C8B-B14F-4D97-AF65-F5344CB8AC3E}">
        <p14:creationId xmlns:p14="http://schemas.microsoft.com/office/powerpoint/2010/main" val="2601289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0433-E0D6-46A6-BF42-46ACCF86B39B}"/>
              </a:ext>
            </a:extLst>
          </p:cNvPr>
          <p:cNvSpPr>
            <a:spLocks noGrp="1"/>
          </p:cNvSpPr>
          <p:nvPr>
            <p:ph type="title"/>
          </p:nvPr>
        </p:nvSpPr>
        <p:spPr/>
        <p:txBody>
          <a:bodyPr/>
          <a:lstStyle/>
          <a:p>
            <a:r>
              <a:rPr lang="el-GR" dirty="0"/>
              <a:t>Φ</a:t>
            </a:r>
            <a:r>
              <a:rPr lang="en-AU" dirty="0"/>
              <a:t>*</a:t>
            </a:r>
            <a:r>
              <a:rPr lang="el-GR" dirty="0"/>
              <a:t> </a:t>
            </a:r>
            <a:r>
              <a:rPr lang="en-AU" dirty="0"/>
              <a:t>values for 1 fly, </a:t>
            </a:r>
            <a:r>
              <a:rPr lang="el-GR" dirty="0"/>
              <a:t>τ</a:t>
            </a:r>
            <a:r>
              <a:rPr lang="en-AU" dirty="0"/>
              <a:t> = 4 </a:t>
            </a:r>
            <a:r>
              <a:rPr lang="en-AU" dirty="0" err="1"/>
              <a:t>ms</a:t>
            </a:r>
            <a:endParaRPr lang="en-AU" dirty="0"/>
          </a:p>
        </p:txBody>
      </p:sp>
      <p:pic>
        <p:nvPicPr>
          <p:cNvPr id="4" name="Content Placeholder 3">
            <a:extLst>
              <a:ext uri="{FF2B5EF4-FFF2-40B4-BE49-F238E27FC236}">
                <a16:creationId xmlns:a16="http://schemas.microsoft.com/office/drawing/2014/main" id="{43C27F16-2C7B-441C-A5F4-6C0A1B217238}"/>
              </a:ext>
            </a:extLst>
          </p:cNvPr>
          <p:cNvPicPr>
            <a:picLocks noGrp="1" noChangeAspect="1"/>
          </p:cNvPicPr>
          <p:nvPr>
            <p:ph idx="1"/>
          </p:nvPr>
        </p:nvPicPr>
        <p:blipFill>
          <a:blip r:embed="rId2">
            <a:clrChange>
              <a:clrFrom>
                <a:srgbClr val="F0F0F0"/>
              </a:clrFrom>
              <a:clrTo>
                <a:srgbClr val="F0F0F0">
                  <a:alpha val="0"/>
                </a:srgbClr>
              </a:clrTo>
            </a:clrChange>
          </a:blip>
          <a:stretch>
            <a:fillRect/>
          </a:stretch>
        </p:blipFill>
        <p:spPr>
          <a:xfrm>
            <a:off x="838200" y="2250191"/>
            <a:ext cx="10515600" cy="3502206"/>
          </a:xfrm>
          <a:prstGeom prst="rect">
            <a:avLst/>
          </a:prstGeom>
        </p:spPr>
      </p:pic>
    </p:spTree>
    <p:extLst>
      <p:ext uri="{BB962C8B-B14F-4D97-AF65-F5344CB8AC3E}">
        <p14:creationId xmlns:p14="http://schemas.microsoft.com/office/powerpoint/2010/main" val="1914572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Φ</a:t>
            </a:r>
            <a:r>
              <a:rPr lang="en-AU" dirty="0"/>
              <a:t>*</a:t>
            </a:r>
            <a:r>
              <a:rPr lang="el-GR" dirty="0"/>
              <a:t> </a:t>
            </a:r>
            <a:r>
              <a:rPr lang="en-AU" dirty="0"/>
              <a:t>values across flies</a:t>
            </a:r>
          </a:p>
        </p:txBody>
      </p:sp>
      <p:pic>
        <p:nvPicPr>
          <p:cNvPr id="18" name="Content Placeholder 7">
            <a:extLst>
              <a:ext uri="{FF2B5EF4-FFF2-40B4-BE49-F238E27FC236}">
                <a16:creationId xmlns:a16="http://schemas.microsoft.com/office/drawing/2014/main" id="{6739AB8A-F01E-4E40-A619-B82B9F69A380}"/>
              </a:ext>
            </a:extLst>
          </p:cNvPr>
          <p:cNvPicPr>
            <a:picLocks noGrp="1" noChangeAspect="1"/>
          </p:cNvPicPr>
          <p:nvPr>
            <p:ph idx="1"/>
          </p:nvPr>
        </p:nvPicPr>
        <p:blipFill rotWithShape="1">
          <a:blip r:embed="rId3">
            <a:clrChange>
              <a:clrFrom>
                <a:srgbClr val="F0F0F0"/>
              </a:clrFrom>
              <a:clrTo>
                <a:srgbClr val="F0F0F0">
                  <a:alpha val="0"/>
                </a:srgbClr>
              </a:clrTo>
            </a:clrChange>
          </a:blip>
          <a:srcRect r="67276"/>
          <a:stretch/>
        </p:blipFill>
        <p:spPr>
          <a:xfrm>
            <a:off x="4300630" y="2148681"/>
            <a:ext cx="3590739" cy="3705225"/>
          </a:xfrm>
          <a:prstGeom prst="rect">
            <a:avLst/>
          </a:prstGeom>
        </p:spPr>
      </p:pic>
    </p:spTree>
    <p:extLst>
      <p:ext uri="{BB962C8B-B14F-4D97-AF65-F5344CB8AC3E}">
        <p14:creationId xmlns:p14="http://schemas.microsoft.com/office/powerpoint/2010/main" val="2310771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a:extLst>
              <a:ext uri="{FF2B5EF4-FFF2-40B4-BE49-F238E27FC236}">
                <a16:creationId xmlns:a16="http://schemas.microsoft.com/office/drawing/2014/main" id="{9D9A2729-CE77-466A-A0A3-E17721152E20}"/>
              </a:ext>
            </a:extLst>
          </p:cNvPr>
          <p:cNvPicPr>
            <a:picLocks noChangeAspect="1"/>
          </p:cNvPicPr>
          <p:nvPr/>
        </p:nvPicPr>
        <p:blipFill rotWithShape="1">
          <a:blip r:embed="rId3">
            <a:clrChange>
              <a:clrFrom>
                <a:srgbClr val="F0F0F0"/>
              </a:clrFrom>
              <a:clrTo>
                <a:srgbClr val="F0F0F0">
                  <a:alpha val="0"/>
                </a:srgbClr>
              </a:clrTo>
            </a:clrChange>
          </a:blip>
          <a:srcRect l="32724" r="34552"/>
          <a:stretch/>
        </p:blipFill>
        <p:spPr>
          <a:xfrm>
            <a:off x="4150734" y="2148680"/>
            <a:ext cx="3590739" cy="3705225"/>
          </a:xfrm>
          <a:prstGeom prst="rect">
            <a:avLst/>
          </a:prstGeom>
        </p:spPr>
      </p:pic>
      <p:sp>
        <p:nvSpPr>
          <p:cNvPr id="2" name="Title 1"/>
          <p:cNvSpPr>
            <a:spLocks noGrp="1"/>
          </p:cNvSpPr>
          <p:nvPr>
            <p:ph type="title"/>
          </p:nvPr>
        </p:nvSpPr>
        <p:spPr/>
        <p:txBody>
          <a:bodyPr/>
          <a:lstStyle/>
          <a:p>
            <a:r>
              <a:rPr lang="el-GR" dirty="0"/>
              <a:t>Φ</a:t>
            </a:r>
            <a:r>
              <a:rPr lang="en-AU" dirty="0"/>
              <a:t>*</a:t>
            </a:r>
            <a:r>
              <a:rPr lang="el-GR" dirty="0"/>
              <a:t> </a:t>
            </a:r>
            <a:r>
              <a:rPr lang="en-AU" dirty="0"/>
              <a:t>values across flies</a:t>
            </a:r>
          </a:p>
        </p:txBody>
      </p:sp>
    </p:spTree>
    <p:extLst>
      <p:ext uri="{BB962C8B-B14F-4D97-AF65-F5344CB8AC3E}">
        <p14:creationId xmlns:p14="http://schemas.microsoft.com/office/powerpoint/2010/main" val="1932252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a:extLst>
              <a:ext uri="{FF2B5EF4-FFF2-40B4-BE49-F238E27FC236}">
                <a16:creationId xmlns:a16="http://schemas.microsoft.com/office/drawing/2014/main" id="{92B737CC-5982-4468-B2F0-9DDF0F547A14}"/>
              </a:ext>
            </a:extLst>
          </p:cNvPr>
          <p:cNvPicPr>
            <a:picLocks noChangeAspect="1"/>
          </p:cNvPicPr>
          <p:nvPr/>
        </p:nvPicPr>
        <p:blipFill rotWithShape="1">
          <a:blip r:embed="rId3">
            <a:clrChange>
              <a:clrFrom>
                <a:srgbClr val="F0F0F0"/>
              </a:clrFrom>
              <a:clrTo>
                <a:srgbClr val="F0F0F0">
                  <a:alpha val="0"/>
                </a:srgbClr>
              </a:clrTo>
            </a:clrChange>
          </a:blip>
          <a:srcRect l="66648" r="-1928"/>
          <a:stretch/>
        </p:blipFill>
        <p:spPr>
          <a:xfrm>
            <a:off x="4135381" y="2148681"/>
            <a:ext cx="3871244" cy="3705225"/>
          </a:xfrm>
          <a:prstGeom prst="rect">
            <a:avLst/>
          </a:prstGeom>
        </p:spPr>
      </p:pic>
      <p:sp>
        <p:nvSpPr>
          <p:cNvPr id="2" name="Title 1"/>
          <p:cNvSpPr>
            <a:spLocks noGrp="1"/>
          </p:cNvSpPr>
          <p:nvPr>
            <p:ph type="title"/>
          </p:nvPr>
        </p:nvSpPr>
        <p:spPr/>
        <p:txBody>
          <a:bodyPr/>
          <a:lstStyle/>
          <a:p>
            <a:r>
              <a:rPr lang="el-GR" dirty="0"/>
              <a:t>Φ</a:t>
            </a:r>
            <a:r>
              <a:rPr lang="en-AU" dirty="0"/>
              <a:t>*</a:t>
            </a:r>
            <a:r>
              <a:rPr lang="el-GR" dirty="0"/>
              <a:t> </a:t>
            </a:r>
            <a:r>
              <a:rPr lang="en-AU" dirty="0"/>
              <a:t>values across flies</a:t>
            </a:r>
          </a:p>
        </p:txBody>
      </p:sp>
    </p:spTree>
    <p:extLst>
      <p:ext uri="{BB962C8B-B14F-4D97-AF65-F5344CB8AC3E}">
        <p14:creationId xmlns:p14="http://schemas.microsoft.com/office/powerpoint/2010/main" val="4160411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8999A-7EE6-461B-9209-7B318DF996BA}"/>
              </a:ext>
            </a:extLst>
          </p:cNvPr>
          <p:cNvSpPr>
            <a:spLocks noGrp="1"/>
          </p:cNvSpPr>
          <p:nvPr>
            <p:ph type="title"/>
          </p:nvPr>
        </p:nvSpPr>
        <p:spPr/>
        <p:txBody>
          <a:bodyPr/>
          <a:lstStyle/>
          <a:p>
            <a:r>
              <a:rPr lang="en-AU" dirty="0"/>
              <a:t>So far</a:t>
            </a:r>
          </a:p>
        </p:txBody>
      </p:sp>
      <p:sp>
        <p:nvSpPr>
          <p:cNvPr id="3" name="Content Placeholder 2">
            <a:extLst>
              <a:ext uri="{FF2B5EF4-FFF2-40B4-BE49-F238E27FC236}">
                <a16:creationId xmlns:a16="http://schemas.microsoft.com/office/drawing/2014/main" id="{156D76DF-5061-4FBB-A3E0-AF10670458C1}"/>
              </a:ext>
            </a:extLst>
          </p:cNvPr>
          <p:cNvSpPr>
            <a:spLocks noGrp="1"/>
          </p:cNvSpPr>
          <p:nvPr>
            <p:ph idx="1"/>
          </p:nvPr>
        </p:nvSpPr>
        <p:spPr/>
        <p:txBody>
          <a:bodyPr/>
          <a:lstStyle/>
          <a:p>
            <a:r>
              <a:rPr lang="en-AU" dirty="0"/>
              <a:t>Reduction in </a:t>
            </a:r>
            <a:r>
              <a:rPr lang="el-GR" dirty="0"/>
              <a:t>Φ</a:t>
            </a:r>
            <a:r>
              <a:rPr lang="en-AU" baseline="30000" dirty="0"/>
              <a:t>3.0</a:t>
            </a:r>
            <a:r>
              <a:rPr lang="en-AU" dirty="0"/>
              <a:t> during anaesthesia</a:t>
            </a:r>
          </a:p>
          <a:p>
            <a:endParaRPr lang="en-AU" dirty="0"/>
          </a:p>
          <a:p>
            <a:r>
              <a:rPr lang="en-AU" dirty="0"/>
              <a:t>Largest </a:t>
            </a:r>
            <a:r>
              <a:rPr lang="el-GR" dirty="0"/>
              <a:t>Φ</a:t>
            </a:r>
            <a:r>
              <a:rPr lang="en-AU" dirty="0"/>
              <a:t> at </a:t>
            </a:r>
            <a:r>
              <a:rPr lang="el-GR" dirty="0"/>
              <a:t>τ</a:t>
            </a:r>
            <a:r>
              <a:rPr lang="en-AU" dirty="0"/>
              <a:t> = 4 </a:t>
            </a:r>
            <a:r>
              <a:rPr lang="en-AU" dirty="0" err="1"/>
              <a:t>ms</a:t>
            </a:r>
            <a:endParaRPr lang="en-AU" dirty="0"/>
          </a:p>
          <a:p>
            <a:pPr lvl="1"/>
            <a:r>
              <a:rPr lang="en-AU" dirty="0"/>
              <a:t>From here on we focus on 4 </a:t>
            </a:r>
            <a:r>
              <a:rPr lang="en-AU" dirty="0" err="1"/>
              <a:t>ms</a:t>
            </a:r>
            <a:endParaRPr lang="en-AU" dirty="0"/>
          </a:p>
        </p:txBody>
      </p:sp>
    </p:spTree>
    <p:extLst>
      <p:ext uri="{BB962C8B-B14F-4D97-AF65-F5344CB8AC3E}">
        <p14:creationId xmlns:p14="http://schemas.microsoft.com/office/powerpoint/2010/main" val="1235143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1D6FD-A829-4184-AB0E-0B966A917187}"/>
              </a:ext>
            </a:extLst>
          </p:cNvPr>
          <p:cNvSpPr>
            <a:spLocks noGrp="1"/>
          </p:cNvSpPr>
          <p:nvPr>
            <p:ph type="title"/>
          </p:nvPr>
        </p:nvSpPr>
        <p:spPr/>
        <p:txBody>
          <a:bodyPr/>
          <a:lstStyle/>
          <a:p>
            <a:r>
              <a:rPr lang="en-AU" dirty="0"/>
              <a:t>Integrated Information Theory</a:t>
            </a:r>
          </a:p>
        </p:txBody>
      </p:sp>
      <p:sp>
        <p:nvSpPr>
          <p:cNvPr id="3" name="Content Placeholder 2">
            <a:extLst>
              <a:ext uri="{FF2B5EF4-FFF2-40B4-BE49-F238E27FC236}">
                <a16:creationId xmlns:a16="http://schemas.microsoft.com/office/drawing/2014/main" id="{1378C2DD-6A25-47DF-8C1C-A29B3E9DA910}"/>
              </a:ext>
            </a:extLst>
          </p:cNvPr>
          <p:cNvSpPr>
            <a:spLocks noGrp="1"/>
          </p:cNvSpPr>
          <p:nvPr>
            <p:ph idx="1"/>
          </p:nvPr>
        </p:nvSpPr>
        <p:spPr/>
        <p:txBody>
          <a:bodyPr/>
          <a:lstStyle/>
          <a:p>
            <a:r>
              <a:rPr lang="en-AU" dirty="0"/>
              <a:t>Consciousness arises in networks which are integrated and informative</a:t>
            </a:r>
          </a:p>
          <a:p>
            <a:endParaRPr lang="en-AU" dirty="0"/>
          </a:p>
          <a:p>
            <a:r>
              <a:rPr lang="en-AU" dirty="0"/>
              <a:t>Integration</a:t>
            </a:r>
          </a:p>
          <a:p>
            <a:pPr lvl="1"/>
            <a:r>
              <a:rPr lang="en-AU" dirty="0"/>
              <a:t>i.e. non-reducibility</a:t>
            </a:r>
          </a:p>
          <a:p>
            <a:r>
              <a:rPr lang="en-AU" dirty="0"/>
              <a:t>Information</a:t>
            </a:r>
          </a:p>
          <a:p>
            <a:pPr lvl="1"/>
            <a:r>
              <a:rPr lang="en-AU" dirty="0"/>
              <a:t>i.e. differentiability</a:t>
            </a:r>
          </a:p>
          <a:p>
            <a:endParaRPr lang="en-AU" dirty="0"/>
          </a:p>
          <a:p>
            <a:r>
              <a:rPr lang="en-AU" dirty="0"/>
              <a:t>Integrated information </a:t>
            </a:r>
            <a:r>
              <a:rPr lang="el-GR" dirty="0"/>
              <a:t>Φ</a:t>
            </a:r>
            <a:endParaRPr lang="en-AU" dirty="0"/>
          </a:p>
        </p:txBody>
      </p:sp>
    </p:spTree>
    <p:extLst>
      <p:ext uri="{BB962C8B-B14F-4D97-AF65-F5344CB8AC3E}">
        <p14:creationId xmlns:p14="http://schemas.microsoft.com/office/powerpoint/2010/main" val="2277615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6E93-BDC4-4422-A419-5EA9E31F4A59}"/>
              </a:ext>
            </a:extLst>
          </p:cNvPr>
          <p:cNvSpPr>
            <a:spLocks noGrp="1"/>
          </p:cNvSpPr>
          <p:nvPr>
            <p:ph type="title"/>
          </p:nvPr>
        </p:nvSpPr>
        <p:spPr/>
        <p:txBody>
          <a:bodyPr/>
          <a:lstStyle/>
          <a:p>
            <a:r>
              <a:rPr lang="en-AU" dirty="0"/>
              <a:t>Spatial Pattern of </a:t>
            </a:r>
            <a:r>
              <a:rPr lang="el-GR" dirty="0"/>
              <a:t>Φ</a:t>
            </a:r>
            <a:endParaRPr lang="en-AU" dirty="0"/>
          </a:p>
        </p:txBody>
      </p:sp>
      <p:sp>
        <p:nvSpPr>
          <p:cNvPr id="3" name="Text Placeholder 2">
            <a:extLst>
              <a:ext uri="{FF2B5EF4-FFF2-40B4-BE49-F238E27FC236}">
                <a16:creationId xmlns:a16="http://schemas.microsoft.com/office/drawing/2014/main" id="{828174B7-BF56-41BB-932E-1CBDE659BE46}"/>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315046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E8F82-5AF3-47BE-B88A-B65CE5FE7BBD}"/>
              </a:ext>
            </a:extLst>
          </p:cNvPr>
          <p:cNvSpPr>
            <a:spLocks noGrp="1"/>
          </p:cNvSpPr>
          <p:nvPr>
            <p:ph type="title"/>
          </p:nvPr>
        </p:nvSpPr>
        <p:spPr/>
        <p:txBody>
          <a:bodyPr/>
          <a:lstStyle/>
          <a:p>
            <a:r>
              <a:rPr lang="en-AU" dirty="0"/>
              <a:t>How to visualise spatial features of sets?</a:t>
            </a:r>
          </a:p>
        </p:txBody>
      </p:sp>
      <p:sp>
        <p:nvSpPr>
          <p:cNvPr id="3" name="Content Placeholder 2">
            <a:extLst>
              <a:ext uri="{FF2B5EF4-FFF2-40B4-BE49-F238E27FC236}">
                <a16:creationId xmlns:a16="http://schemas.microsoft.com/office/drawing/2014/main" id="{65DD8D85-9205-4546-B384-1DA15B03A85D}"/>
              </a:ext>
            </a:extLst>
          </p:cNvPr>
          <p:cNvSpPr>
            <a:spLocks noGrp="1"/>
          </p:cNvSpPr>
          <p:nvPr>
            <p:ph idx="1"/>
          </p:nvPr>
        </p:nvSpPr>
        <p:spPr/>
        <p:txBody>
          <a:bodyPr/>
          <a:lstStyle/>
          <a:p>
            <a:r>
              <a:rPr lang="en-AU" dirty="0"/>
              <a:t>How does </a:t>
            </a:r>
            <a:r>
              <a:rPr lang="el-GR" dirty="0"/>
              <a:t>Φ</a:t>
            </a:r>
            <a:r>
              <a:rPr lang="en-AU" dirty="0"/>
              <a:t> change with set location?</a:t>
            </a:r>
          </a:p>
          <a:p>
            <a:endParaRPr lang="en-AU" dirty="0"/>
          </a:p>
          <a:p>
            <a:r>
              <a:rPr lang="en-AU" dirty="0"/>
              <a:t>2 channels – 2 dimensions (ok)</a:t>
            </a:r>
          </a:p>
          <a:p>
            <a:pPr lvl="1"/>
            <a:r>
              <a:rPr lang="en-AU" dirty="0"/>
              <a:t>{x, y} = {ch1, ch2}</a:t>
            </a:r>
          </a:p>
          <a:p>
            <a:r>
              <a:rPr lang="en-AU" dirty="0"/>
              <a:t>3 channels – 3 dimensions (ok, but we have a 2D screen)</a:t>
            </a:r>
          </a:p>
          <a:p>
            <a:pPr lvl="1"/>
            <a:r>
              <a:rPr lang="en-AU" dirty="0"/>
              <a:t>{x, y, z} = {ch1, ch2, ch3}</a:t>
            </a:r>
          </a:p>
          <a:p>
            <a:r>
              <a:rPr lang="en-AU" dirty="0"/>
              <a:t>4 channels – 4 dimensions (!?)</a:t>
            </a:r>
          </a:p>
          <a:p>
            <a:pPr lvl="1"/>
            <a:r>
              <a:rPr lang="en-AU" dirty="0"/>
              <a:t>{x, y, z, a} = {ch1, ch2, ch3, ch4}</a:t>
            </a:r>
          </a:p>
        </p:txBody>
      </p:sp>
    </p:spTree>
    <p:extLst>
      <p:ext uri="{BB962C8B-B14F-4D97-AF65-F5344CB8AC3E}">
        <p14:creationId xmlns:p14="http://schemas.microsoft.com/office/powerpoint/2010/main" val="399809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7B742-EED1-4D67-B8D2-7AE69F77BEF9}"/>
              </a:ext>
            </a:extLst>
          </p:cNvPr>
          <p:cNvPicPr>
            <a:picLocks noChangeAspect="1"/>
          </p:cNvPicPr>
          <p:nvPr/>
        </p:nvPicPr>
        <p:blipFill>
          <a:blip r:embed="rId3">
            <a:clrChange>
              <a:clrFrom>
                <a:srgbClr val="F0F0F0"/>
              </a:clrFrom>
              <a:clrTo>
                <a:srgbClr val="F0F0F0">
                  <a:alpha val="0"/>
                </a:srgbClr>
              </a:clrTo>
            </a:clrChange>
          </a:blip>
          <a:stretch>
            <a:fillRect/>
          </a:stretch>
        </p:blipFill>
        <p:spPr>
          <a:xfrm>
            <a:off x="2892149" y="1331489"/>
            <a:ext cx="5798846" cy="4590291"/>
          </a:xfrm>
          <a:prstGeom prst="rect">
            <a:avLst/>
          </a:prstGeom>
        </p:spPr>
      </p:pic>
    </p:spTree>
    <p:extLst>
      <p:ext uri="{BB962C8B-B14F-4D97-AF65-F5344CB8AC3E}">
        <p14:creationId xmlns:p14="http://schemas.microsoft.com/office/powerpoint/2010/main" val="351750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A4D73D-D8A4-4741-9274-B52CEDDF2D2E}"/>
              </a:ext>
            </a:extLst>
          </p:cNvPr>
          <p:cNvPicPr>
            <a:picLocks noChangeAspect="1"/>
          </p:cNvPicPr>
          <p:nvPr/>
        </p:nvPicPr>
        <p:blipFill>
          <a:blip r:embed="rId3">
            <a:clrChange>
              <a:clrFrom>
                <a:srgbClr val="F0F0F0"/>
              </a:clrFrom>
              <a:clrTo>
                <a:srgbClr val="F0F0F0">
                  <a:alpha val="0"/>
                </a:srgbClr>
              </a:clrTo>
            </a:clrChange>
          </a:blip>
          <a:stretch>
            <a:fillRect/>
          </a:stretch>
        </p:blipFill>
        <p:spPr>
          <a:xfrm>
            <a:off x="2757487" y="1143000"/>
            <a:ext cx="6677025" cy="4572000"/>
          </a:xfrm>
          <a:prstGeom prst="rect">
            <a:avLst/>
          </a:prstGeom>
        </p:spPr>
      </p:pic>
    </p:spTree>
    <p:extLst>
      <p:ext uri="{BB962C8B-B14F-4D97-AF65-F5344CB8AC3E}">
        <p14:creationId xmlns:p14="http://schemas.microsoft.com/office/powerpoint/2010/main" val="3099094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2DA67D8-6F04-4D5D-9DCB-D1B7E2A7CB24}"/>
              </a:ext>
            </a:extLst>
          </p:cNvPr>
          <p:cNvPicPr>
            <a:picLocks noGrp="1" noChangeAspect="1"/>
          </p:cNvPicPr>
          <p:nvPr>
            <p:ph idx="1"/>
          </p:nvPr>
        </p:nvPicPr>
        <p:blipFill>
          <a:blip r:embed="rId3">
            <a:clrChange>
              <a:clrFrom>
                <a:srgbClr val="F0F0F0"/>
              </a:clrFrom>
              <a:clrTo>
                <a:srgbClr val="F0F0F0">
                  <a:alpha val="0"/>
                </a:srgbClr>
              </a:clrTo>
            </a:clrChange>
          </a:blip>
          <a:stretch>
            <a:fillRect/>
          </a:stretch>
        </p:blipFill>
        <p:spPr>
          <a:xfrm>
            <a:off x="0" y="63617"/>
            <a:ext cx="12192000" cy="6730766"/>
          </a:xfrm>
          <a:prstGeom prst="rect">
            <a:avLst/>
          </a:prstGeom>
        </p:spPr>
      </p:pic>
    </p:spTree>
    <p:extLst>
      <p:ext uri="{BB962C8B-B14F-4D97-AF65-F5344CB8AC3E}">
        <p14:creationId xmlns:p14="http://schemas.microsoft.com/office/powerpoint/2010/main" val="1907130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30E1-8D7D-4EAC-851E-A3B184633F79}"/>
              </a:ext>
            </a:extLst>
          </p:cNvPr>
          <p:cNvSpPr>
            <a:spLocks noGrp="1"/>
          </p:cNvSpPr>
          <p:nvPr>
            <p:ph type="title"/>
          </p:nvPr>
        </p:nvSpPr>
        <p:spPr/>
        <p:txBody>
          <a:bodyPr/>
          <a:lstStyle/>
          <a:p>
            <a:r>
              <a:rPr lang="en-AU" dirty="0"/>
              <a:t>Channel Set Features</a:t>
            </a:r>
          </a:p>
        </p:txBody>
      </p:sp>
      <p:sp>
        <p:nvSpPr>
          <p:cNvPr id="3" name="Content Placeholder 2">
            <a:extLst>
              <a:ext uri="{FF2B5EF4-FFF2-40B4-BE49-F238E27FC236}">
                <a16:creationId xmlns:a16="http://schemas.microsoft.com/office/drawing/2014/main" id="{338DA019-171B-4CD0-B9F4-0AD8A57F87F2}"/>
              </a:ext>
            </a:extLst>
          </p:cNvPr>
          <p:cNvSpPr>
            <a:spLocks noGrp="1"/>
          </p:cNvSpPr>
          <p:nvPr>
            <p:ph idx="1"/>
          </p:nvPr>
        </p:nvSpPr>
        <p:spPr/>
        <p:txBody>
          <a:bodyPr/>
          <a:lstStyle/>
          <a:p>
            <a:r>
              <a:rPr lang="en-AU" dirty="0"/>
              <a:t>Reduce to 2 features/dimensions</a:t>
            </a:r>
          </a:p>
          <a:p>
            <a:pPr lvl="1"/>
            <a:r>
              <a:rPr lang="en-AU" dirty="0"/>
              <a:t>Centre of channel set</a:t>
            </a:r>
          </a:p>
          <a:p>
            <a:pPr lvl="2"/>
            <a:r>
              <a:rPr lang="en-AU" dirty="0"/>
              <a:t>e.g. centre( {1,2,3,4} ) = 2.5</a:t>
            </a:r>
          </a:p>
          <a:p>
            <a:pPr lvl="1"/>
            <a:r>
              <a:rPr lang="en-AU" dirty="0"/>
              <a:t>Total distance among channels in set</a:t>
            </a:r>
          </a:p>
          <a:p>
            <a:pPr lvl="2"/>
            <a:r>
              <a:rPr lang="en-AU" dirty="0"/>
              <a:t>e.g. </a:t>
            </a:r>
            <a:r>
              <a:rPr lang="en-AU" dirty="0" err="1"/>
              <a:t>dist</a:t>
            </a:r>
            <a:r>
              <a:rPr lang="en-AU" dirty="0"/>
              <a:t>( {1,2,3,4} ) = (2-1) + (3-1) + (4-1) + ... + (4-3) = 10</a:t>
            </a:r>
          </a:p>
          <a:p>
            <a:pPr lvl="1"/>
            <a:endParaRPr lang="en-AU" dirty="0"/>
          </a:p>
          <a:p>
            <a:r>
              <a:rPr lang="en-AU" dirty="0"/>
              <a:t>High correlation of centre and distance with first 2 principal components of 2, 3, 4D spaces</a:t>
            </a:r>
          </a:p>
          <a:p>
            <a:pPr lvl="1"/>
            <a:r>
              <a:rPr lang="en-AU" dirty="0"/>
              <a:t>Centre: r = 1, .998, .996 (2, 3, 4 channels, PC1)</a:t>
            </a:r>
          </a:p>
          <a:p>
            <a:pPr lvl="1"/>
            <a:r>
              <a:rPr lang="en-AU" dirty="0"/>
              <a:t>Distance: r = 1, 1, .99 (2, 3, 4 channels, PC2)</a:t>
            </a:r>
          </a:p>
          <a:p>
            <a:pPr lvl="1"/>
            <a:endParaRPr lang="en-AU" dirty="0"/>
          </a:p>
        </p:txBody>
      </p:sp>
    </p:spTree>
    <p:extLst>
      <p:ext uri="{BB962C8B-B14F-4D97-AF65-F5344CB8AC3E}">
        <p14:creationId xmlns:p14="http://schemas.microsoft.com/office/powerpoint/2010/main" val="239836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7EC6-8CC8-4188-B749-1BD25E9046E8}"/>
              </a:ext>
            </a:extLst>
          </p:cNvPr>
          <p:cNvSpPr>
            <a:spLocks noGrp="1"/>
          </p:cNvSpPr>
          <p:nvPr>
            <p:ph type="title"/>
          </p:nvPr>
        </p:nvSpPr>
        <p:spPr/>
        <p:txBody>
          <a:bodyPr/>
          <a:lstStyle/>
          <a:p>
            <a:r>
              <a:rPr lang="en-AU" dirty="0"/>
              <a:t>Awake</a:t>
            </a:r>
          </a:p>
        </p:txBody>
      </p:sp>
      <p:pic>
        <p:nvPicPr>
          <p:cNvPr id="4" name="Content Placeholder 3">
            <a:extLst>
              <a:ext uri="{FF2B5EF4-FFF2-40B4-BE49-F238E27FC236}">
                <a16:creationId xmlns:a16="http://schemas.microsoft.com/office/drawing/2014/main" id="{F038415F-B07B-4639-B003-BABFEE404112}"/>
              </a:ext>
            </a:extLst>
          </p:cNvPr>
          <p:cNvPicPr>
            <a:picLocks noGrp="1" noChangeAspect="1"/>
          </p:cNvPicPr>
          <p:nvPr>
            <p:ph idx="1"/>
          </p:nvPr>
        </p:nvPicPr>
        <p:blipFill>
          <a:blip r:embed="rId2">
            <a:clrChange>
              <a:clrFrom>
                <a:srgbClr val="F0F0F0"/>
              </a:clrFrom>
              <a:clrTo>
                <a:srgbClr val="F0F0F0">
                  <a:alpha val="0"/>
                </a:srgbClr>
              </a:clrTo>
            </a:clrChange>
          </a:blip>
          <a:stretch>
            <a:fillRect/>
          </a:stretch>
        </p:blipFill>
        <p:spPr>
          <a:xfrm>
            <a:off x="496396" y="2013553"/>
            <a:ext cx="11199207" cy="3062665"/>
          </a:xfrm>
          <a:prstGeom prst="rect">
            <a:avLst/>
          </a:prstGeom>
        </p:spPr>
      </p:pic>
    </p:spTree>
    <p:extLst>
      <p:ext uri="{BB962C8B-B14F-4D97-AF65-F5344CB8AC3E}">
        <p14:creationId xmlns:p14="http://schemas.microsoft.com/office/powerpoint/2010/main" val="4249050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E0492-C959-49B5-B950-EC3F32033810}"/>
              </a:ext>
            </a:extLst>
          </p:cNvPr>
          <p:cNvSpPr>
            <a:spLocks noGrp="1"/>
          </p:cNvSpPr>
          <p:nvPr>
            <p:ph type="title"/>
          </p:nvPr>
        </p:nvSpPr>
        <p:spPr/>
        <p:txBody>
          <a:bodyPr/>
          <a:lstStyle/>
          <a:p>
            <a:r>
              <a:rPr lang="el-GR" dirty="0"/>
              <a:t>Φ</a:t>
            </a:r>
            <a:r>
              <a:rPr lang="en-AU" baseline="30000" dirty="0"/>
              <a:t>3.0</a:t>
            </a:r>
            <a:r>
              <a:rPr lang="el-GR" dirty="0"/>
              <a:t> </a:t>
            </a:r>
            <a:r>
              <a:rPr lang="en-AU" dirty="0"/>
              <a:t>Wake</a:t>
            </a:r>
          </a:p>
        </p:txBody>
      </p:sp>
      <p:pic>
        <p:nvPicPr>
          <p:cNvPr id="15" name="Content Placeholder 14">
            <a:extLst>
              <a:ext uri="{FF2B5EF4-FFF2-40B4-BE49-F238E27FC236}">
                <a16:creationId xmlns:a16="http://schemas.microsoft.com/office/drawing/2014/main" id="{FEDA27DA-771A-4BCB-B7C2-665639403C1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974" r="8249"/>
          <a:stretch/>
        </p:blipFill>
        <p:spPr>
          <a:xfrm>
            <a:off x="246434" y="2257510"/>
            <a:ext cx="11789923" cy="3091779"/>
          </a:xfrm>
        </p:spPr>
      </p:pic>
    </p:spTree>
    <p:extLst>
      <p:ext uri="{BB962C8B-B14F-4D97-AF65-F5344CB8AC3E}">
        <p14:creationId xmlns:p14="http://schemas.microsoft.com/office/powerpoint/2010/main" val="2205286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A774D1-D2D1-4D61-A658-967B6D87BB3A}"/>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522" r="8244"/>
          <a:stretch/>
        </p:blipFill>
        <p:spPr>
          <a:xfrm>
            <a:off x="165370" y="2257510"/>
            <a:ext cx="11870987" cy="3095703"/>
          </a:xfrm>
          <a:prstGeom prst="rect">
            <a:avLst/>
          </a:prstGeom>
        </p:spPr>
      </p:pic>
      <p:sp>
        <p:nvSpPr>
          <p:cNvPr id="2" name="Title 1">
            <a:extLst>
              <a:ext uri="{FF2B5EF4-FFF2-40B4-BE49-F238E27FC236}">
                <a16:creationId xmlns:a16="http://schemas.microsoft.com/office/drawing/2014/main" id="{FDAE0492-C959-49B5-B950-EC3F32033810}"/>
              </a:ext>
            </a:extLst>
          </p:cNvPr>
          <p:cNvSpPr>
            <a:spLocks noGrp="1"/>
          </p:cNvSpPr>
          <p:nvPr>
            <p:ph type="title"/>
          </p:nvPr>
        </p:nvSpPr>
        <p:spPr/>
        <p:txBody>
          <a:bodyPr/>
          <a:lstStyle/>
          <a:p>
            <a:r>
              <a:rPr lang="el-GR" dirty="0"/>
              <a:t>Φ</a:t>
            </a:r>
            <a:r>
              <a:rPr lang="en-AU" baseline="30000" dirty="0"/>
              <a:t>3.0</a:t>
            </a:r>
            <a:r>
              <a:rPr lang="el-GR" dirty="0"/>
              <a:t> </a:t>
            </a:r>
            <a:r>
              <a:rPr lang="en-AU" dirty="0" err="1"/>
              <a:t>Anest</a:t>
            </a:r>
            <a:endParaRPr lang="en-AU" dirty="0"/>
          </a:p>
        </p:txBody>
      </p:sp>
    </p:spTree>
    <p:extLst>
      <p:ext uri="{BB962C8B-B14F-4D97-AF65-F5344CB8AC3E}">
        <p14:creationId xmlns:p14="http://schemas.microsoft.com/office/powerpoint/2010/main" val="104482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4C0A25-2D16-40A0-8373-D922D1B578F5}"/>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635" r="7812"/>
          <a:stretch/>
        </p:blipFill>
        <p:spPr>
          <a:xfrm>
            <a:off x="165370" y="2257510"/>
            <a:ext cx="11916896" cy="3095703"/>
          </a:xfrm>
          <a:prstGeom prst="rect">
            <a:avLst/>
          </a:prstGeom>
        </p:spPr>
      </p:pic>
      <p:sp>
        <p:nvSpPr>
          <p:cNvPr id="2" name="Title 1">
            <a:extLst>
              <a:ext uri="{FF2B5EF4-FFF2-40B4-BE49-F238E27FC236}">
                <a16:creationId xmlns:a16="http://schemas.microsoft.com/office/drawing/2014/main" id="{FDAE0492-C959-49B5-B950-EC3F32033810}"/>
              </a:ext>
            </a:extLst>
          </p:cNvPr>
          <p:cNvSpPr>
            <a:spLocks noGrp="1"/>
          </p:cNvSpPr>
          <p:nvPr>
            <p:ph type="title"/>
          </p:nvPr>
        </p:nvSpPr>
        <p:spPr/>
        <p:txBody>
          <a:bodyPr/>
          <a:lstStyle/>
          <a:p>
            <a:r>
              <a:rPr lang="el-GR" dirty="0"/>
              <a:t>Φ</a:t>
            </a:r>
            <a:r>
              <a:rPr lang="en-AU" baseline="30000" dirty="0"/>
              <a:t>3.0</a:t>
            </a:r>
            <a:r>
              <a:rPr lang="el-GR" dirty="0"/>
              <a:t> </a:t>
            </a:r>
            <a:r>
              <a:rPr lang="en-AU" dirty="0"/>
              <a:t>Wake - </a:t>
            </a:r>
            <a:r>
              <a:rPr lang="en-AU" dirty="0" err="1"/>
              <a:t>Anest</a:t>
            </a:r>
            <a:endParaRPr lang="en-AU" dirty="0"/>
          </a:p>
        </p:txBody>
      </p:sp>
    </p:spTree>
    <p:extLst>
      <p:ext uri="{BB962C8B-B14F-4D97-AF65-F5344CB8AC3E}">
        <p14:creationId xmlns:p14="http://schemas.microsoft.com/office/powerpoint/2010/main" val="3008480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77D6E-38B7-4ADF-9832-81947F570993}"/>
              </a:ext>
            </a:extLst>
          </p:cNvPr>
          <p:cNvSpPr>
            <a:spLocks noGrp="1"/>
          </p:cNvSpPr>
          <p:nvPr>
            <p:ph type="title"/>
          </p:nvPr>
        </p:nvSpPr>
        <p:spPr/>
        <p:txBody>
          <a:bodyPr/>
          <a:lstStyle/>
          <a:p>
            <a:r>
              <a:rPr lang="en-AU" dirty="0"/>
              <a:t>What is Integrated Information </a:t>
            </a:r>
            <a:r>
              <a:rPr lang="el-GR" dirty="0"/>
              <a:t>Φ</a:t>
            </a:r>
            <a:r>
              <a:rPr lang="en-AU" dirty="0"/>
              <a:t>?</a:t>
            </a:r>
          </a:p>
        </p:txBody>
      </p:sp>
      <p:sp>
        <p:nvSpPr>
          <p:cNvPr id="3" name="Text Placeholder 2">
            <a:extLst>
              <a:ext uri="{FF2B5EF4-FFF2-40B4-BE49-F238E27FC236}">
                <a16:creationId xmlns:a16="http://schemas.microsoft.com/office/drawing/2014/main" id="{4F656D76-656D-443A-A6D9-492E8D3D44CD}"/>
              </a:ext>
            </a:extLst>
          </p:cNvPr>
          <p:cNvSpPr>
            <a:spLocks noGrp="1"/>
          </p:cNvSpPr>
          <p:nvPr>
            <p:ph type="body" idx="1"/>
          </p:nvPr>
        </p:nvSpPr>
        <p:spPr>
          <a:xfrm>
            <a:off x="839788" y="1198279"/>
            <a:ext cx="5157787" cy="823912"/>
          </a:xfrm>
        </p:spPr>
        <p:txBody>
          <a:bodyPr/>
          <a:lstStyle/>
          <a:p>
            <a:r>
              <a:rPr lang="en-AU" dirty="0"/>
              <a:t>Integrated O</a:t>
            </a:r>
          </a:p>
        </p:txBody>
      </p:sp>
      <p:sp>
        <p:nvSpPr>
          <p:cNvPr id="4" name="Content Placeholder 3">
            <a:extLst>
              <a:ext uri="{FF2B5EF4-FFF2-40B4-BE49-F238E27FC236}">
                <a16:creationId xmlns:a16="http://schemas.microsoft.com/office/drawing/2014/main" id="{2BE6561F-AAB8-4413-B441-7A3A4DC4E2AF}"/>
              </a:ext>
            </a:extLst>
          </p:cNvPr>
          <p:cNvSpPr>
            <a:spLocks noGrp="1"/>
          </p:cNvSpPr>
          <p:nvPr>
            <p:ph sz="half" idx="2"/>
          </p:nvPr>
        </p:nvSpPr>
        <p:spPr>
          <a:xfrm>
            <a:off x="839788" y="2022191"/>
            <a:ext cx="5157787" cy="1527500"/>
          </a:xfrm>
        </p:spPr>
        <p:txBody>
          <a:bodyPr/>
          <a:lstStyle/>
          <a:p>
            <a:r>
              <a:rPr lang="en-AU" dirty="0"/>
              <a:t>O = exists only when considering the whole</a:t>
            </a:r>
          </a:p>
          <a:p>
            <a:r>
              <a:rPr lang="en-AU" dirty="0"/>
              <a:t>O = reduction due to splitting</a:t>
            </a:r>
          </a:p>
        </p:txBody>
      </p:sp>
      <p:sp>
        <p:nvSpPr>
          <p:cNvPr id="5" name="Text Placeholder 4">
            <a:extLst>
              <a:ext uri="{FF2B5EF4-FFF2-40B4-BE49-F238E27FC236}">
                <a16:creationId xmlns:a16="http://schemas.microsoft.com/office/drawing/2014/main" id="{FE726F53-DEF6-44B6-B1B0-C3A97ED1D492}"/>
              </a:ext>
            </a:extLst>
          </p:cNvPr>
          <p:cNvSpPr>
            <a:spLocks noGrp="1"/>
          </p:cNvSpPr>
          <p:nvPr>
            <p:ph type="body" sz="quarter" idx="3"/>
          </p:nvPr>
        </p:nvSpPr>
        <p:spPr>
          <a:xfrm>
            <a:off x="6172200" y="1198279"/>
            <a:ext cx="5183188" cy="823912"/>
          </a:xfrm>
        </p:spPr>
        <p:txBody>
          <a:bodyPr/>
          <a:lstStyle/>
          <a:p>
            <a:r>
              <a:rPr lang="en-AU" dirty="0"/>
              <a:t>Information |</a:t>
            </a:r>
          </a:p>
        </p:txBody>
      </p:sp>
      <p:sp>
        <p:nvSpPr>
          <p:cNvPr id="6" name="Content Placeholder 5">
            <a:extLst>
              <a:ext uri="{FF2B5EF4-FFF2-40B4-BE49-F238E27FC236}">
                <a16:creationId xmlns:a16="http://schemas.microsoft.com/office/drawing/2014/main" id="{0012C53E-0386-4D3E-A36F-7212B57A9412}"/>
              </a:ext>
            </a:extLst>
          </p:cNvPr>
          <p:cNvSpPr>
            <a:spLocks noGrp="1"/>
          </p:cNvSpPr>
          <p:nvPr>
            <p:ph sz="quarter" idx="4"/>
          </p:nvPr>
        </p:nvSpPr>
        <p:spPr>
          <a:xfrm>
            <a:off x="6172200" y="2022191"/>
            <a:ext cx="5183188" cy="1527500"/>
          </a:xfrm>
        </p:spPr>
        <p:txBody>
          <a:bodyPr/>
          <a:lstStyle/>
          <a:p>
            <a:r>
              <a:rPr lang="en-AU" dirty="0"/>
              <a:t>I = reduction in uncertainty</a:t>
            </a:r>
          </a:p>
          <a:p>
            <a:r>
              <a:rPr lang="en-AU" dirty="0"/>
              <a:t>Uncertainty: a neuron can be firing or not firing</a:t>
            </a:r>
          </a:p>
        </p:txBody>
      </p:sp>
      <p:sp>
        <p:nvSpPr>
          <p:cNvPr id="8" name="Oval 7">
            <a:extLst>
              <a:ext uri="{FF2B5EF4-FFF2-40B4-BE49-F238E27FC236}">
                <a16:creationId xmlns:a16="http://schemas.microsoft.com/office/drawing/2014/main" id="{14176115-85C8-44D1-827C-CFC903C814BE}"/>
              </a:ext>
            </a:extLst>
          </p:cNvPr>
          <p:cNvSpPr/>
          <p:nvPr/>
        </p:nvSpPr>
        <p:spPr>
          <a:xfrm>
            <a:off x="7782814" y="5255431"/>
            <a:ext cx="914400" cy="914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E9BDEE89-9827-47A5-9E16-4702A0F3B341}"/>
              </a:ext>
            </a:extLst>
          </p:cNvPr>
          <p:cNvSpPr/>
          <p:nvPr/>
        </p:nvSpPr>
        <p:spPr>
          <a:xfrm>
            <a:off x="7782814" y="3983844"/>
            <a:ext cx="914400" cy="914400"/>
          </a:xfrm>
          <a:prstGeom prst="ellipse">
            <a:avLst/>
          </a:prstGeom>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6D60DF06-2205-4846-BF1A-2B2C50BB5F07}"/>
              </a:ext>
            </a:extLst>
          </p:cNvPr>
          <p:cNvSpPr txBox="1"/>
          <p:nvPr/>
        </p:nvSpPr>
        <p:spPr>
          <a:xfrm>
            <a:off x="6989064" y="6303736"/>
            <a:ext cx="3035300" cy="369332"/>
          </a:xfrm>
          <a:prstGeom prst="rect">
            <a:avLst/>
          </a:prstGeom>
          <a:noFill/>
        </p:spPr>
        <p:txBody>
          <a:bodyPr wrap="square" rtlCol="0">
            <a:spAutoFit/>
          </a:bodyPr>
          <a:lstStyle/>
          <a:p>
            <a:r>
              <a:rPr lang="en-AU" dirty="0"/>
              <a:t>1 neuron, 2 possible states</a:t>
            </a:r>
          </a:p>
        </p:txBody>
      </p:sp>
      <p:sp>
        <p:nvSpPr>
          <p:cNvPr id="11" name="Oval 10">
            <a:extLst>
              <a:ext uri="{FF2B5EF4-FFF2-40B4-BE49-F238E27FC236}">
                <a16:creationId xmlns:a16="http://schemas.microsoft.com/office/drawing/2014/main" id="{49A6799B-ADEF-4F31-8480-192AAFECACE2}"/>
              </a:ext>
            </a:extLst>
          </p:cNvPr>
          <p:cNvSpPr/>
          <p:nvPr/>
        </p:nvSpPr>
        <p:spPr>
          <a:xfrm>
            <a:off x="2961481" y="4612111"/>
            <a:ext cx="914400" cy="914400"/>
          </a:xfrm>
          <a:prstGeom prst="ellipse">
            <a:avLst/>
          </a:prstGeom>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DF12C584-02C2-44E4-9CCD-10D44E195C29}"/>
              </a:ext>
            </a:extLst>
          </p:cNvPr>
          <p:cNvSpPr txBox="1"/>
          <p:nvPr/>
        </p:nvSpPr>
        <p:spPr>
          <a:xfrm>
            <a:off x="2439590" y="6320290"/>
            <a:ext cx="2081235" cy="369332"/>
          </a:xfrm>
          <a:prstGeom prst="rect">
            <a:avLst/>
          </a:prstGeom>
          <a:noFill/>
        </p:spPr>
        <p:txBody>
          <a:bodyPr wrap="square" rtlCol="0">
            <a:spAutoFit/>
          </a:bodyPr>
          <a:lstStyle/>
          <a:p>
            <a:r>
              <a:rPr lang="en-AU" dirty="0"/>
              <a:t>Some other neuron</a:t>
            </a:r>
          </a:p>
        </p:txBody>
      </p:sp>
      <p:cxnSp>
        <p:nvCxnSpPr>
          <p:cNvPr id="18" name="Connector: Elbow 17">
            <a:extLst>
              <a:ext uri="{FF2B5EF4-FFF2-40B4-BE49-F238E27FC236}">
                <a16:creationId xmlns:a16="http://schemas.microsoft.com/office/drawing/2014/main" id="{919B2AD6-9F10-486E-ABC0-49C55EC868DA}"/>
              </a:ext>
            </a:extLst>
          </p:cNvPr>
          <p:cNvCxnSpPr>
            <a:stCxn id="11" idx="6"/>
            <a:endCxn id="9" idx="2"/>
          </p:cNvCxnSpPr>
          <p:nvPr/>
        </p:nvCxnSpPr>
        <p:spPr>
          <a:xfrm flipV="1">
            <a:off x="3875881" y="4441044"/>
            <a:ext cx="3906933" cy="628267"/>
          </a:xfrm>
          <a:prstGeom prst="bentConnector3">
            <a:avLst>
              <a:gd name="adj1" fmla="val 73405"/>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22" name="Connector: Elbow 21">
            <a:extLst>
              <a:ext uri="{FF2B5EF4-FFF2-40B4-BE49-F238E27FC236}">
                <a16:creationId xmlns:a16="http://schemas.microsoft.com/office/drawing/2014/main" id="{8E419B67-7C26-44D2-8795-B518CCF8E50B}"/>
              </a:ext>
            </a:extLst>
          </p:cNvPr>
          <p:cNvCxnSpPr>
            <a:cxnSpLocks/>
            <a:stCxn id="11" idx="6"/>
            <a:endCxn id="8" idx="2"/>
          </p:cNvCxnSpPr>
          <p:nvPr/>
        </p:nvCxnSpPr>
        <p:spPr>
          <a:xfrm>
            <a:off x="3875881" y="5069311"/>
            <a:ext cx="3906933" cy="643320"/>
          </a:xfrm>
          <a:prstGeom prst="bentConnector3">
            <a:avLst>
              <a:gd name="adj1" fmla="val 73405"/>
            </a:avLst>
          </a:prstGeom>
          <a:ln>
            <a:tailEnd type="triangle" w="lg" len="lg"/>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09A83B16-BA5B-4C7C-AF9E-488E397BC41A}"/>
              </a:ext>
            </a:extLst>
          </p:cNvPr>
          <p:cNvSpPr txBox="1"/>
          <p:nvPr/>
        </p:nvSpPr>
        <p:spPr>
          <a:xfrm>
            <a:off x="6893623" y="4063069"/>
            <a:ext cx="613172" cy="369332"/>
          </a:xfrm>
          <a:prstGeom prst="rect">
            <a:avLst/>
          </a:prstGeom>
          <a:noFill/>
        </p:spPr>
        <p:txBody>
          <a:bodyPr wrap="square" rtlCol="0">
            <a:spAutoFit/>
          </a:bodyPr>
          <a:lstStyle/>
          <a:p>
            <a:r>
              <a:rPr lang="en-AU" dirty="0"/>
              <a:t>Yes</a:t>
            </a:r>
          </a:p>
        </p:txBody>
      </p:sp>
      <p:sp>
        <p:nvSpPr>
          <p:cNvPr id="26" name="TextBox 25">
            <a:extLst>
              <a:ext uri="{FF2B5EF4-FFF2-40B4-BE49-F238E27FC236}">
                <a16:creationId xmlns:a16="http://schemas.microsoft.com/office/drawing/2014/main" id="{8067046A-013D-49F1-AD2D-5D9B2C59ECE3}"/>
              </a:ext>
            </a:extLst>
          </p:cNvPr>
          <p:cNvSpPr txBox="1"/>
          <p:nvPr/>
        </p:nvSpPr>
        <p:spPr>
          <a:xfrm>
            <a:off x="6893622" y="5752405"/>
            <a:ext cx="875093" cy="369332"/>
          </a:xfrm>
          <a:prstGeom prst="rect">
            <a:avLst/>
          </a:prstGeom>
          <a:noFill/>
        </p:spPr>
        <p:txBody>
          <a:bodyPr wrap="square" rtlCol="0">
            <a:spAutoFit/>
          </a:bodyPr>
          <a:lstStyle/>
          <a:p>
            <a:r>
              <a:rPr lang="en-AU" dirty="0"/>
              <a:t>No</a:t>
            </a:r>
          </a:p>
        </p:txBody>
      </p:sp>
      <p:sp>
        <p:nvSpPr>
          <p:cNvPr id="27" name="Rectangle 26">
            <a:extLst>
              <a:ext uri="{FF2B5EF4-FFF2-40B4-BE49-F238E27FC236}">
                <a16:creationId xmlns:a16="http://schemas.microsoft.com/office/drawing/2014/main" id="{2B326D12-5B35-439C-93C9-7F54103A1721}"/>
              </a:ext>
            </a:extLst>
          </p:cNvPr>
          <p:cNvSpPr/>
          <p:nvPr/>
        </p:nvSpPr>
        <p:spPr>
          <a:xfrm>
            <a:off x="839788" y="3698699"/>
            <a:ext cx="10515600" cy="29743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6" name="Straight Connector 35">
            <a:extLst>
              <a:ext uri="{FF2B5EF4-FFF2-40B4-BE49-F238E27FC236}">
                <a16:creationId xmlns:a16="http://schemas.microsoft.com/office/drawing/2014/main" id="{4917510C-CB6B-4B53-A1A6-0E14947F39A1}"/>
              </a:ext>
            </a:extLst>
          </p:cNvPr>
          <p:cNvCxnSpPr>
            <a:cxnSpLocks/>
          </p:cNvCxnSpPr>
          <p:nvPr/>
        </p:nvCxnSpPr>
        <p:spPr>
          <a:xfrm flipH="1">
            <a:off x="5742919" y="3513762"/>
            <a:ext cx="349658" cy="3344238"/>
          </a:xfrm>
          <a:prstGeom prst="line">
            <a:avLst/>
          </a:prstGeom>
        </p:spPr>
        <p:style>
          <a:lnRef idx="3">
            <a:schemeClr val="dk1"/>
          </a:lnRef>
          <a:fillRef idx="0">
            <a:schemeClr val="dk1"/>
          </a:fillRef>
          <a:effectRef idx="2">
            <a:schemeClr val="dk1"/>
          </a:effectRef>
          <a:fontRef idx="minor">
            <a:schemeClr val="tx1"/>
          </a:fontRef>
        </p:style>
      </p:cxnSp>
      <p:sp>
        <p:nvSpPr>
          <p:cNvPr id="44" name="Rectangle 43">
            <a:extLst>
              <a:ext uri="{FF2B5EF4-FFF2-40B4-BE49-F238E27FC236}">
                <a16:creationId xmlns:a16="http://schemas.microsoft.com/office/drawing/2014/main" id="{EE1EB771-FB3C-47F6-A4F5-D624D4671D44}"/>
              </a:ext>
            </a:extLst>
          </p:cNvPr>
          <p:cNvSpPr/>
          <p:nvPr/>
        </p:nvSpPr>
        <p:spPr>
          <a:xfrm>
            <a:off x="839788" y="3664819"/>
            <a:ext cx="1994456"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The Whole</a:t>
            </a:r>
          </a:p>
        </p:txBody>
      </p:sp>
    </p:spTree>
    <p:extLst>
      <p:ext uri="{BB962C8B-B14F-4D97-AF65-F5344CB8AC3E}">
        <p14:creationId xmlns:p14="http://schemas.microsoft.com/office/powerpoint/2010/main" val="110596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uiExpand="1" build="p"/>
      <p:bldP spid="8" grpId="0" animBg="1"/>
      <p:bldP spid="9" grpId="0" animBg="1"/>
      <p:bldP spid="10" grpId="0"/>
      <p:bldP spid="11" grpId="0" animBg="1"/>
      <p:bldP spid="12" grpId="0"/>
      <p:bldP spid="25" grpId="0"/>
      <p:bldP spid="26" grpId="0"/>
      <p:bldP spid="27" grpId="0" animBg="1"/>
      <p:bldP spid="44" grpId="0"/>
      <p:bldP spid="4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B7D6C8-C1E7-4571-8E6B-7D18DB2A209E}"/>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791" r="9324"/>
          <a:stretch/>
        </p:blipFill>
        <p:spPr>
          <a:xfrm>
            <a:off x="178070" y="2257510"/>
            <a:ext cx="11690080" cy="3099356"/>
          </a:xfrm>
          <a:prstGeom prst="rect">
            <a:avLst/>
          </a:prstGeom>
        </p:spPr>
      </p:pic>
      <p:sp>
        <p:nvSpPr>
          <p:cNvPr id="2" name="Title 1">
            <a:extLst>
              <a:ext uri="{FF2B5EF4-FFF2-40B4-BE49-F238E27FC236}">
                <a16:creationId xmlns:a16="http://schemas.microsoft.com/office/drawing/2014/main" id="{FDAE0492-C959-49B5-B950-EC3F32033810}"/>
              </a:ext>
            </a:extLst>
          </p:cNvPr>
          <p:cNvSpPr>
            <a:spLocks noGrp="1"/>
          </p:cNvSpPr>
          <p:nvPr>
            <p:ph type="title"/>
          </p:nvPr>
        </p:nvSpPr>
        <p:spPr/>
        <p:txBody>
          <a:bodyPr/>
          <a:lstStyle/>
          <a:p>
            <a:r>
              <a:rPr lang="el-GR" dirty="0"/>
              <a:t>Φ</a:t>
            </a:r>
            <a:r>
              <a:rPr lang="en-AU" baseline="30000" dirty="0"/>
              <a:t>3.0</a:t>
            </a:r>
            <a:r>
              <a:rPr lang="el-GR" dirty="0"/>
              <a:t> </a:t>
            </a:r>
            <a:r>
              <a:rPr lang="en-AU" dirty="0"/>
              <a:t>Wake / </a:t>
            </a:r>
            <a:r>
              <a:rPr lang="en-AU" dirty="0" err="1"/>
              <a:t>Anest</a:t>
            </a:r>
            <a:endParaRPr lang="en-AU" dirty="0"/>
          </a:p>
        </p:txBody>
      </p:sp>
    </p:spTree>
    <p:extLst>
      <p:ext uri="{BB962C8B-B14F-4D97-AF65-F5344CB8AC3E}">
        <p14:creationId xmlns:p14="http://schemas.microsoft.com/office/powerpoint/2010/main" val="3812290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882E19-75E9-46FB-ADBB-E8D1BCB34296}"/>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723" r="8089"/>
          <a:stretch/>
        </p:blipFill>
        <p:spPr>
          <a:xfrm>
            <a:off x="178069" y="2257510"/>
            <a:ext cx="11878267" cy="3099356"/>
          </a:xfrm>
          <a:prstGeom prst="rect">
            <a:avLst/>
          </a:prstGeom>
        </p:spPr>
      </p:pic>
      <p:sp>
        <p:nvSpPr>
          <p:cNvPr id="2" name="Title 1">
            <a:extLst>
              <a:ext uri="{FF2B5EF4-FFF2-40B4-BE49-F238E27FC236}">
                <a16:creationId xmlns:a16="http://schemas.microsoft.com/office/drawing/2014/main" id="{FDAE0492-C959-49B5-B950-EC3F32033810}"/>
              </a:ext>
            </a:extLst>
          </p:cNvPr>
          <p:cNvSpPr>
            <a:spLocks noGrp="1"/>
          </p:cNvSpPr>
          <p:nvPr>
            <p:ph type="title"/>
          </p:nvPr>
        </p:nvSpPr>
        <p:spPr/>
        <p:txBody>
          <a:bodyPr/>
          <a:lstStyle/>
          <a:p>
            <a:r>
              <a:rPr lang="el-GR" dirty="0"/>
              <a:t>Φ</a:t>
            </a:r>
            <a:r>
              <a:rPr lang="en-AU" dirty="0"/>
              <a:t>*</a:t>
            </a:r>
            <a:r>
              <a:rPr lang="el-GR" dirty="0"/>
              <a:t> </a:t>
            </a:r>
            <a:r>
              <a:rPr lang="en-AU" dirty="0"/>
              <a:t>Wake</a:t>
            </a:r>
          </a:p>
        </p:txBody>
      </p:sp>
    </p:spTree>
    <p:extLst>
      <p:ext uri="{BB962C8B-B14F-4D97-AF65-F5344CB8AC3E}">
        <p14:creationId xmlns:p14="http://schemas.microsoft.com/office/powerpoint/2010/main" val="4035897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A7E695-33C4-4431-8AC2-B10B2CE17946}"/>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563" r="7875"/>
          <a:stretch/>
        </p:blipFill>
        <p:spPr>
          <a:xfrm>
            <a:off x="160019" y="2263686"/>
            <a:ext cx="11908686" cy="3093180"/>
          </a:xfrm>
          <a:prstGeom prst="rect">
            <a:avLst/>
          </a:prstGeom>
        </p:spPr>
      </p:pic>
      <p:sp>
        <p:nvSpPr>
          <p:cNvPr id="2" name="Title 1">
            <a:extLst>
              <a:ext uri="{FF2B5EF4-FFF2-40B4-BE49-F238E27FC236}">
                <a16:creationId xmlns:a16="http://schemas.microsoft.com/office/drawing/2014/main" id="{FDAE0492-C959-49B5-B950-EC3F32033810}"/>
              </a:ext>
            </a:extLst>
          </p:cNvPr>
          <p:cNvSpPr>
            <a:spLocks noGrp="1"/>
          </p:cNvSpPr>
          <p:nvPr>
            <p:ph type="title"/>
          </p:nvPr>
        </p:nvSpPr>
        <p:spPr/>
        <p:txBody>
          <a:bodyPr/>
          <a:lstStyle/>
          <a:p>
            <a:r>
              <a:rPr lang="el-GR" dirty="0"/>
              <a:t>Φ</a:t>
            </a:r>
            <a:r>
              <a:rPr lang="en-AU" dirty="0"/>
              <a:t>*</a:t>
            </a:r>
            <a:r>
              <a:rPr lang="el-GR" dirty="0"/>
              <a:t> </a:t>
            </a:r>
            <a:r>
              <a:rPr lang="en-AU" dirty="0" err="1"/>
              <a:t>Anest</a:t>
            </a:r>
            <a:endParaRPr lang="en-AU" dirty="0"/>
          </a:p>
        </p:txBody>
      </p:sp>
    </p:spTree>
    <p:extLst>
      <p:ext uri="{BB962C8B-B14F-4D97-AF65-F5344CB8AC3E}">
        <p14:creationId xmlns:p14="http://schemas.microsoft.com/office/powerpoint/2010/main" val="30597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8FB1F9-F826-4D8D-BCA2-6514B0A60F42}"/>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875" r="8625"/>
          <a:stretch/>
        </p:blipFill>
        <p:spPr>
          <a:xfrm>
            <a:off x="193310" y="2257510"/>
            <a:ext cx="11820621" cy="3110333"/>
          </a:xfrm>
          <a:prstGeom prst="rect">
            <a:avLst/>
          </a:prstGeom>
        </p:spPr>
      </p:pic>
      <p:sp>
        <p:nvSpPr>
          <p:cNvPr id="2" name="Title 1">
            <a:extLst>
              <a:ext uri="{FF2B5EF4-FFF2-40B4-BE49-F238E27FC236}">
                <a16:creationId xmlns:a16="http://schemas.microsoft.com/office/drawing/2014/main" id="{FDAE0492-C959-49B5-B950-EC3F32033810}"/>
              </a:ext>
            </a:extLst>
          </p:cNvPr>
          <p:cNvSpPr>
            <a:spLocks noGrp="1"/>
          </p:cNvSpPr>
          <p:nvPr>
            <p:ph type="title"/>
          </p:nvPr>
        </p:nvSpPr>
        <p:spPr/>
        <p:txBody>
          <a:bodyPr/>
          <a:lstStyle/>
          <a:p>
            <a:r>
              <a:rPr lang="el-GR" dirty="0"/>
              <a:t>Φ</a:t>
            </a:r>
            <a:r>
              <a:rPr lang="en-AU" dirty="0"/>
              <a:t>*</a:t>
            </a:r>
            <a:r>
              <a:rPr lang="el-GR" dirty="0"/>
              <a:t> </a:t>
            </a:r>
            <a:r>
              <a:rPr lang="en-AU" dirty="0"/>
              <a:t>Wake - </a:t>
            </a:r>
            <a:r>
              <a:rPr lang="en-AU" dirty="0" err="1"/>
              <a:t>Anest</a:t>
            </a:r>
            <a:endParaRPr lang="en-AU" dirty="0"/>
          </a:p>
        </p:txBody>
      </p:sp>
    </p:spTree>
    <p:extLst>
      <p:ext uri="{BB962C8B-B14F-4D97-AF65-F5344CB8AC3E}">
        <p14:creationId xmlns:p14="http://schemas.microsoft.com/office/powerpoint/2010/main" val="3997567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5DA9C0-1B90-448C-9198-1725AD949035}"/>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738" r="9376"/>
          <a:stretch/>
        </p:blipFill>
        <p:spPr>
          <a:xfrm>
            <a:off x="182245" y="2257510"/>
            <a:ext cx="11690349" cy="3099356"/>
          </a:xfrm>
          <a:prstGeom prst="rect">
            <a:avLst/>
          </a:prstGeom>
        </p:spPr>
      </p:pic>
      <p:sp>
        <p:nvSpPr>
          <p:cNvPr id="2" name="Title 1">
            <a:extLst>
              <a:ext uri="{FF2B5EF4-FFF2-40B4-BE49-F238E27FC236}">
                <a16:creationId xmlns:a16="http://schemas.microsoft.com/office/drawing/2014/main" id="{FDAE0492-C959-49B5-B950-EC3F32033810}"/>
              </a:ext>
            </a:extLst>
          </p:cNvPr>
          <p:cNvSpPr>
            <a:spLocks noGrp="1"/>
          </p:cNvSpPr>
          <p:nvPr>
            <p:ph type="title"/>
          </p:nvPr>
        </p:nvSpPr>
        <p:spPr/>
        <p:txBody>
          <a:bodyPr/>
          <a:lstStyle/>
          <a:p>
            <a:r>
              <a:rPr lang="el-GR" dirty="0"/>
              <a:t>Φ</a:t>
            </a:r>
            <a:r>
              <a:rPr lang="en-AU" dirty="0"/>
              <a:t>*</a:t>
            </a:r>
            <a:r>
              <a:rPr lang="el-GR" dirty="0"/>
              <a:t> </a:t>
            </a:r>
            <a:r>
              <a:rPr lang="en-AU" dirty="0"/>
              <a:t>Wake / </a:t>
            </a:r>
            <a:r>
              <a:rPr lang="en-AU" dirty="0" err="1"/>
              <a:t>Anest</a:t>
            </a:r>
            <a:endParaRPr lang="en-AU" dirty="0"/>
          </a:p>
        </p:txBody>
      </p:sp>
    </p:spTree>
    <p:extLst>
      <p:ext uri="{BB962C8B-B14F-4D97-AF65-F5344CB8AC3E}">
        <p14:creationId xmlns:p14="http://schemas.microsoft.com/office/powerpoint/2010/main" val="2607843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6E93-BDC4-4422-A419-5EA9E31F4A59}"/>
              </a:ext>
            </a:extLst>
          </p:cNvPr>
          <p:cNvSpPr>
            <a:spLocks noGrp="1"/>
          </p:cNvSpPr>
          <p:nvPr>
            <p:ph type="title"/>
          </p:nvPr>
        </p:nvSpPr>
        <p:spPr/>
        <p:txBody>
          <a:bodyPr/>
          <a:lstStyle/>
          <a:p>
            <a:r>
              <a:rPr lang="el-GR" dirty="0"/>
              <a:t>Φ</a:t>
            </a:r>
            <a:r>
              <a:rPr lang="en-AU" dirty="0"/>
              <a:t> Classification</a:t>
            </a:r>
          </a:p>
        </p:txBody>
      </p:sp>
      <p:sp>
        <p:nvSpPr>
          <p:cNvPr id="3" name="Text Placeholder 2">
            <a:extLst>
              <a:ext uri="{FF2B5EF4-FFF2-40B4-BE49-F238E27FC236}">
                <a16:creationId xmlns:a16="http://schemas.microsoft.com/office/drawing/2014/main" id="{828174B7-BF56-41BB-932E-1CBDE659BE46}"/>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6765057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F876C-34A0-44D4-8C4E-13A1573721E1}"/>
              </a:ext>
            </a:extLst>
          </p:cNvPr>
          <p:cNvSpPr>
            <a:spLocks noGrp="1"/>
          </p:cNvSpPr>
          <p:nvPr>
            <p:ph type="title"/>
          </p:nvPr>
        </p:nvSpPr>
        <p:spPr/>
        <p:txBody>
          <a:bodyPr/>
          <a:lstStyle/>
          <a:p>
            <a:r>
              <a:rPr lang="en-AU" dirty="0"/>
              <a:t>Data Summary</a:t>
            </a:r>
          </a:p>
        </p:txBody>
      </p:sp>
      <p:sp>
        <p:nvSpPr>
          <p:cNvPr id="3" name="Content Placeholder 2">
            <a:extLst>
              <a:ext uri="{FF2B5EF4-FFF2-40B4-BE49-F238E27FC236}">
                <a16:creationId xmlns:a16="http://schemas.microsoft.com/office/drawing/2014/main" id="{60BE6245-6082-4E73-B56D-5A3D8C601E19}"/>
              </a:ext>
            </a:extLst>
          </p:cNvPr>
          <p:cNvSpPr>
            <a:spLocks noGrp="1"/>
          </p:cNvSpPr>
          <p:nvPr>
            <p:ph idx="1"/>
          </p:nvPr>
        </p:nvSpPr>
        <p:spPr/>
        <p:txBody>
          <a:bodyPr/>
          <a:lstStyle/>
          <a:p>
            <a:r>
              <a:rPr lang="en-AU" dirty="0"/>
              <a:t>N = 13 flies</a:t>
            </a:r>
          </a:p>
          <a:p>
            <a:r>
              <a:rPr lang="en-AU" dirty="0"/>
              <a:t>15 channels per fly</a:t>
            </a:r>
          </a:p>
          <a:p>
            <a:pPr lvl="1"/>
            <a:r>
              <a:rPr lang="en-AU" dirty="0"/>
              <a:t>105, 455, 1365 channel sets</a:t>
            </a:r>
          </a:p>
          <a:p>
            <a:r>
              <a:rPr lang="en-AU" dirty="0"/>
              <a:t>2 conditions</a:t>
            </a:r>
          </a:p>
          <a:p>
            <a:pPr lvl="1"/>
            <a:r>
              <a:rPr lang="en-AU" dirty="0"/>
              <a:t>8 x 2.25 s trials awake</a:t>
            </a:r>
          </a:p>
          <a:p>
            <a:pPr lvl="1"/>
            <a:r>
              <a:rPr lang="en-AU" dirty="0"/>
              <a:t>8 x 2.25 s trials anaesthetised</a:t>
            </a:r>
          </a:p>
          <a:p>
            <a:r>
              <a:rPr lang="en-AU" dirty="0"/>
              <a:t>2250 samples per trial</a:t>
            </a:r>
          </a:p>
          <a:p>
            <a:r>
              <a:rPr lang="el-GR" dirty="0"/>
              <a:t>Φ </a:t>
            </a:r>
            <a:r>
              <a:rPr lang="en-AU" dirty="0"/>
              <a:t>: </a:t>
            </a:r>
            <a:r>
              <a:rPr lang="el-GR" dirty="0"/>
              <a:t>τ</a:t>
            </a:r>
            <a:r>
              <a:rPr lang="en-AU" dirty="0"/>
              <a:t> = 4 </a:t>
            </a:r>
            <a:r>
              <a:rPr lang="en-AU" dirty="0" err="1"/>
              <a:t>ms</a:t>
            </a:r>
            <a:r>
              <a:rPr lang="en-AU" dirty="0"/>
              <a:t>, 8 </a:t>
            </a:r>
            <a:r>
              <a:rPr lang="en-AU" dirty="0" err="1"/>
              <a:t>ms</a:t>
            </a:r>
            <a:r>
              <a:rPr lang="en-AU" dirty="0"/>
              <a:t>, 16 </a:t>
            </a:r>
            <a:r>
              <a:rPr lang="en-AU" dirty="0" err="1"/>
              <a:t>ms</a:t>
            </a:r>
            <a:endParaRPr lang="en-AU" dirty="0"/>
          </a:p>
          <a:p>
            <a:endParaRPr lang="en-AU" dirty="0"/>
          </a:p>
        </p:txBody>
      </p:sp>
    </p:spTree>
    <p:extLst>
      <p:ext uri="{BB962C8B-B14F-4D97-AF65-F5344CB8AC3E}">
        <p14:creationId xmlns:p14="http://schemas.microsoft.com/office/powerpoint/2010/main" val="3909830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4561E-D91B-4624-AFAA-30A14D3DD757}"/>
              </a:ext>
            </a:extLst>
          </p:cNvPr>
          <p:cNvSpPr>
            <a:spLocks noGrp="1"/>
          </p:cNvSpPr>
          <p:nvPr>
            <p:ph type="title"/>
          </p:nvPr>
        </p:nvSpPr>
        <p:spPr/>
        <p:txBody>
          <a:bodyPr/>
          <a:lstStyle/>
          <a:p>
            <a:r>
              <a:rPr lang="el-GR" dirty="0"/>
              <a:t>Φ</a:t>
            </a:r>
            <a:r>
              <a:rPr lang="en-AU" dirty="0"/>
              <a:t> classification</a:t>
            </a:r>
          </a:p>
        </p:txBody>
      </p:sp>
      <p:sp>
        <p:nvSpPr>
          <p:cNvPr id="3" name="Content Placeholder 2">
            <a:extLst>
              <a:ext uri="{FF2B5EF4-FFF2-40B4-BE49-F238E27FC236}">
                <a16:creationId xmlns:a16="http://schemas.microsoft.com/office/drawing/2014/main" id="{4804A1A7-FB70-4C54-B606-D5EA7D791E09}"/>
              </a:ext>
            </a:extLst>
          </p:cNvPr>
          <p:cNvSpPr>
            <a:spLocks noGrp="1"/>
          </p:cNvSpPr>
          <p:nvPr>
            <p:ph idx="1"/>
          </p:nvPr>
        </p:nvSpPr>
        <p:spPr/>
        <p:txBody>
          <a:bodyPr>
            <a:normAutofit/>
          </a:bodyPr>
          <a:lstStyle/>
          <a:p>
            <a:r>
              <a:rPr lang="en-AU" dirty="0"/>
              <a:t>Can we use </a:t>
            </a:r>
            <a:r>
              <a:rPr lang="el-GR" dirty="0"/>
              <a:t>Φ</a:t>
            </a:r>
            <a:r>
              <a:rPr lang="en-AU" dirty="0"/>
              <a:t> to classify conscious level?</a:t>
            </a:r>
          </a:p>
          <a:p>
            <a:endParaRPr lang="en-AU" dirty="0"/>
          </a:p>
          <a:p>
            <a:r>
              <a:rPr lang="en-AU" dirty="0"/>
              <a:t>Classify using </a:t>
            </a:r>
            <a:r>
              <a:rPr lang="el-GR" dirty="0"/>
              <a:t>Φ</a:t>
            </a:r>
            <a:r>
              <a:rPr lang="en-AU" dirty="0"/>
              <a:t> at each channel set</a:t>
            </a:r>
          </a:p>
          <a:p>
            <a:pPr lvl="1"/>
            <a:r>
              <a:rPr lang="en-AU" dirty="0"/>
              <a:t>8 values per condition</a:t>
            </a:r>
          </a:p>
          <a:p>
            <a:endParaRPr lang="en-AU" dirty="0"/>
          </a:p>
          <a:p>
            <a:r>
              <a:rPr lang="en-AU" dirty="0"/>
              <a:t>Leave-one-out classification (per fly, channel set)</a:t>
            </a:r>
          </a:p>
          <a:p>
            <a:pPr lvl="1"/>
            <a:r>
              <a:rPr lang="en-AU" dirty="0"/>
              <a:t>Remove trial pair – use as test pair (8*8 test pairs)</a:t>
            </a:r>
          </a:p>
          <a:p>
            <a:pPr lvl="1"/>
            <a:r>
              <a:rPr lang="en-AU" dirty="0"/>
              <a:t>Find wake/</a:t>
            </a:r>
            <a:r>
              <a:rPr lang="en-AU" dirty="0" err="1"/>
              <a:t>anest</a:t>
            </a:r>
            <a:r>
              <a:rPr lang="en-AU" dirty="0"/>
              <a:t> means using remaining 14 trials</a:t>
            </a:r>
          </a:p>
          <a:p>
            <a:pPr lvl="1"/>
            <a:r>
              <a:rPr lang="en-AU" dirty="0"/>
              <a:t>Classify test pair using nearest mean</a:t>
            </a:r>
          </a:p>
        </p:txBody>
      </p:sp>
    </p:spTree>
    <p:extLst>
      <p:ext uri="{BB962C8B-B14F-4D97-AF65-F5344CB8AC3E}">
        <p14:creationId xmlns:p14="http://schemas.microsoft.com/office/powerpoint/2010/main" val="58681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B4EEA0-D939-47E0-A7A6-EF558917AAC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896" r="9479"/>
          <a:stretch/>
        </p:blipFill>
        <p:spPr>
          <a:xfrm>
            <a:off x="178070" y="2257510"/>
            <a:ext cx="11652446" cy="3099356"/>
          </a:xfrm>
          <a:prstGeom prst="rect">
            <a:avLst/>
          </a:prstGeom>
        </p:spPr>
      </p:pic>
      <p:sp>
        <p:nvSpPr>
          <p:cNvPr id="2" name="Title 1">
            <a:extLst>
              <a:ext uri="{FF2B5EF4-FFF2-40B4-BE49-F238E27FC236}">
                <a16:creationId xmlns:a16="http://schemas.microsoft.com/office/drawing/2014/main" id="{FDAE0492-C959-49B5-B950-EC3F32033810}"/>
              </a:ext>
            </a:extLst>
          </p:cNvPr>
          <p:cNvSpPr>
            <a:spLocks noGrp="1"/>
          </p:cNvSpPr>
          <p:nvPr>
            <p:ph type="title"/>
          </p:nvPr>
        </p:nvSpPr>
        <p:spPr/>
        <p:txBody>
          <a:bodyPr/>
          <a:lstStyle/>
          <a:p>
            <a:r>
              <a:rPr lang="el-GR" dirty="0"/>
              <a:t>Φ</a:t>
            </a:r>
            <a:r>
              <a:rPr lang="en-AU" baseline="30000" dirty="0"/>
              <a:t>3.0</a:t>
            </a:r>
            <a:r>
              <a:rPr lang="el-GR" dirty="0"/>
              <a:t> </a:t>
            </a:r>
            <a:r>
              <a:rPr lang="en-AU" dirty="0"/>
              <a:t>classification</a:t>
            </a:r>
          </a:p>
        </p:txBody>
      </p:sp>
    </p:spTree>
    <p:extLst>
      <p:ext uri="{BB962C8B-B14F-4D97-AF65-F5344CB8AC3E}">
        <p14:creationId xmlns:p14="http://schemas.microsoft.com/office/powerpoint/2010/main" val="1333189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12FF4A-4C81-4B55-B4D7-5448225B0F1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938" r="9188"/>
          <a:stretch/>
        </p:blipFill>
        <p:spPr>
          <a:xfrm>
            <a:off x="178070" y="2257510"/>
            <a:ext cx="11688576" cy="3099356"/>
          </a:xfrm>
          <a:prstGeom prst="rect">
            <a:avLst/>
          </a:prstGeom>
        </p:spPr>
      </p:pic>
      <p:sp>
        <p:nvSpPr>
          <p:cNvPr id="2" name="Title 1">
            <a:extLst>
              <a:ext uri="{FF2B5EF4-FFF2-40B4-BE49-F238E27FC236}">
                <a16:creationId xmlns:a16="http://schemas.microsoft.com/office/drawing/2014/main" id="{FDAE0492-C959-49B5-B950-EC3F32033810}"/>
              </a:ext>
            </a:extLst>
          </p:cNvPr>
          <p:cNvSpPr>
            <a:spLocks noGrp="1"/>
          </p:cNvSpPr>
          <p:nvPr>
            <p:ph type="title"/>
          </p:nvPr>
        </p:nvSpPr>
        <p:spPr/>
        <p:txBody>
          <a:bodyPr/>
          <a:lstStyle/>
          <a:p>
            <a:r>
              <a:rPr lang="el-GR" dirty="0"/>
              <a:t>Φ</a:t>
            </a:r>
            <a:r>
              <a:rPr lang="en-AU" dirty="0"/>
              <a:t>*</a:t>
            </a:r>
            <a:r>
              <a:rPr lang="el-GR" dirty="0"/>
              <a:t> </a:t>
            </a:r>
            <a:r>
              <a:rPr lang="en-AU" dirty="0"/>
              <a:t>classification</a:t>
            </a:r>
          </a:p>
        </p:txBody>
      </p:sp>
    </p:spTree>
    <p:extLst>
      <p:ext uri="{BB962C8B-B14F-4D97-AF65-F5344CB8AC3E}">
        <p14:creationId xmlns:p14="http://schemas.microsoft.com/office/powerpoint/2010/main" val="1321838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683B7-176F-4B16-AF9E-77DC70994EF2}"/>
              </a:ext>
            </a:extLst>
          </p:cNvPr>
          <p:cNvSpPr>
            <a:spLocks noGrp="1"/>
          </p:cNvSpPr>
          <p:nvPr>
            <p:ph type="title"/>
          </p:nvPr>
        </p:nvSpPr>
        <p:spPr/>
        <p:txBody>
          <a:bodyPr/>
          <a:lstStyle/>
          <a:p>
            <a:r>
              <a:rPr lang="en-AU" dirty="0"/>
              <a:t>What is Integrated Information </a:t>
            </a:r>
            <a:r>
              <a:rPr lang="el-GR" dirty="0"/>
              <a:t>Φ</a:t>
            </a:r>
            <a:r>
              <a:rPr lang="en-AU" dirty="0"/>
              <a:t>?</a:t>
            </a:r>
          </a:p>
        </p:txBody>
      </p:sp>
      <p:sp>
        <p:nvSpPr>
          <p:cNvPr id="3" name="Content Placeholder 2">
            <a:extLst>
              <a:ext uri="{FF2B5EF4-FFF2-40B4-BE49-F238E27FC236}">
                <a16:creationId xmlns:a16="http://schemas.microsoft.com/office/drawing/2014/main" id="{CBBC4145-605B-42FB-9A04-6F744C1E9287}"/>
              </a:ext>
            </a:extLst>
          </p:cNvPr>
          <p:cNvSpPr>
            <a:spLocks noGrp="1"/>
          </p:cNvSpPr>
          <p:nvPr>
            <p:ph idx="1"/>
          </p:nvPr>
        </p:nvSpPr>
        <p:spPr/>
        <p:txBody>
          <a:bodyPr/>
          <a:lstStyle/>
          <a:p>
            <a:r>
              <a:rPr lang="en-AU" dirty="0"/>
              <a:t>Does a given a system state (e.g. state of all neurons in the brain) constrain the possible </a:t>
            </a:r>
            <a:r>
              <a:rPr lang="en-AU" b="1" dirty="0"/>
              <a:t>past</a:t>
            </a:r>
            <a:r>
              <a:rPr lang="en-AU" dirty="0"/>
              <a:t> and </a:t>
            </a:r>
            <a:r>
              <a:rPr lang="en-AU" b="1" dirty="0"/>
              <a:t>future</a:t>
            </a:r>
            <a:r>
              <a:rPr lang="en-AU" dirty="0"/>
              <a:t> network states?</a:t>
            </a:r>
          </a:p>
          <a:p>
            <a:pPr lvl="1"/>
            <a:r>
              <a:rPr lang="en-AU" dirty="0"/>
              <a:t>Yes – constrained states = reduced uncertainty = information</a:t>
            </a:r>
          </a:p>
          <a:p>
            <a:pPr lvl="1"/>
            <a:r>
              <a:rPr lang="en-AU" dirty="0"/>
              <a:t>No – states unconstrained = same uncertainty = no information</a:t>
            </a:r>
          </a:p>
          <a:p>
            <a:pPr lvl="1"/>
            <a:endParaRPr lang="en-AU" dirty="0"/>
          </a:p>
          <a:p>
            <a:r>
              <a:rPr lang="en-AU" dirty="0"/>
              <a:t>Does splitting the network (e.g. brain into two hemispheres) give us the same information as not splitting the network?</a:t>
            </a:r>
          </a:p>
          <a:p>
            <a:pPr lvl="1"/>
            <a:r>
              <a:rPr lang="en-AU" dirty="0"/>
              <a:t>Yes – no integration</a:t>
            </a:r>
          </a:p>
          <a:p>
            <a:pPr lvl="1"/>
            <a:r>
              <a:rPr lang="en-AU" dirty="0"/>
              <a:t>No – integration is a vital part of the system – difference in information is </a:t>
            </a:r>
            <a:r>
              <a:rPr lang="el-GR" dirty="0"/>
              <a:t>Φ</a:t>
            </a:r>
            <a:endParaRPr lang="en-AU" dirty="0"/>
          </a:p>
        </p:txBody>
      </p:sp>
    </p:spTree>
    <p:extLst>
      <p:ext uri="{BB962C8B-B14F-4D97-AF65-F5344CB8AC3E}">
        <p14:creationId xmlns:p14="http://schemas.microsoft.com/office/powerpoint/2010/main" val="347734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4561E-D91B-4624-AFAA-30A14D3DD757}"/>
              </a:ext>
            </a:extLst>
          </p:cNvPr>
          <p:cNvSpPr>
            <a:spLocks noGrp="1"/>
          </p:cNvSpPr>
          <p:nvPr>
            <p:ph type="title"/>
          </p:nvPr>
        </p:nvSpPr>
        <p:spPr/>
        <p:txBody>
          <a:bodyPr/>
          <a:lstStyle/>
          <a:p>
            <a:r>
              <a:rPr lang="el-GR" dirty="0"/>
              <a:t>Φ</a:t>
            </a:r>
            <a:r>
              <a:rPr lang="en-AU" dirty="0"/>
              <a:t> classification across flies</a:t>
            </a:r>
          </a:p>
        </p:txBody>
      </p:sp>
      <p:sp>
        <p:nvSpPr>
          <p:cNvPr id="3" name="Content Placeholder 2">
            <a:extLst>
              <a:ext uri="{FF2B5EF4-FFF2-40B4-BE49-F238E27FC236}">
                <a16:creationId xmlns:a16="http://schemas.microsoft.com/office/drawing/2014/main" id="{4804A1A7-FB70-4C54-B606-D5EA7D791E09}"/>
              </a:ext>
            </a:extLst>
          </p:cNvPr>
          <p:cNvSpPr>
            <a:spLocks noGrp="1"/>
          </p:cNvSpPr>
          <p:nvPr>
            <p:ph idx="1"/>
          </p:nvPr>
        </p:nvSpPr>
        <p:spPr/>
        <p:txBody>
          <a:bodyPr/>
          <a:lstStyle/>
          <a:p>
            <a:r>
              <a:rPr lang="en-AU" dirty="0"/>
              <a:t>Can we use </a:t>
            </a:r>
            <a:r>
              <a:rPr lang="el-GR" dirty="0"/>
              <a:t>Φ</a:t>
            </a:r>
            <a:r>
              <a:rPr lang="en-AU" dirty="0"/>
              <a:t> to classify across flies?</a:t>
            </a:r>
          </a:p>
          <a:p>
            <a:endParaRPr lang="en-AU" dirty="0"/>
          </a:p>
          <a:p>
            <a:r>
              <a:rPr lang="en-AU" dirty="0"/>
              <a:t>Compute </a:t>
            </a:r>
            <a:r>
              <a:rPr lang="el-GR" dirty="0"/>
              <a:t>Φ</a:t>
            </a:r>
            <a:r>
              <a:rPr lang="en-AU" baseline="30000" dirty="0"/>
              <a:t>3.0</a:t>
            </a:r>
            <a:r>
              <a:rPr lang="el-GR" dirty="0"/>
              <a:t> </a:t>
            </a:r>
            <a:r>
              <a:rPr lang="en-AU" dirty="0"/>
              <a:t>and </a:t>
            </a:r>
            <a:r>
              <a:rPr lang="el-GR" dirty="0"/>
              <a:t>Φ</a:t>
            </a:r>
            <a:r>
              <a:rPr lang="en-AU" dirty="0"/>
              <a:t>* across full </a:t>
            </a:r>
            <a:r>
              <a:rPr lang="en-AU" b="1" dirty="0"/>
              <a:t>18s period</a:t>
            </a:r>
          </a:p>
          <a:p>
            <a:pPr lvl="1"/>
            <a:r>
              <a:rPr lang="en-AU" dirty="0"/>
              <a:t>1 trial per fly/condition</a:t>
            </a:r>
          </a:p>
          <a:p>
            <a:endParaRPr lang="en-AU" dirty="0"/>
          </a:p>
          <a:p>
            <a:r>
              <a:rPr lang="en-AU" dirty="0"/>
              <a:t>Leave-one-out classification (per channel set)</a:t>
            </a:r>
          </a:p>
          <a:p>
            <a:pPr lvl="1"/>
            <a:r>
              <a:rPr lang="en-AU" dirty="0"/>
              <a:t>Classification across 13 flies (13*13 leave-out-pairs)</a:t>
            </a:r>
          </a:p>
        </p:txBody>
      </p:sp>
    </p:spTree>
    <p:extLst>
      <p:ext uri="{BB962C8B-B14F-4D97-AF65-F5344CB8AC3E}">
        <p14:creationId xmlns:p14="http://schemas.microsoft.com/office/powerpoint/2010/main" val="386745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B2500D-E968-4833-9644-41CED97D8015}"/>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500" r="8937"/>
          <a:stretch/>
        </p:blipFill>
        <p:spPr>
          <a:xfrm>
            <a:off x="110324" y="2257510"/>
            <a:ext cx="11787938" cy="3099356"/>
          </a:xfrm>
          <a:prstGeom prst="rect">
            <a:avLst/>
          </a:prstGeom>
        </p:spPr>
      </p:pic>
      <p:sp>
        <p:nvSpPr>
          <p:cNvPr id="2" name="Title 1">
            <a:extLst>
              <a:ext uri="{FF2B5EF4-FFF2-40B4-BE49-F238E27FC236}">
                <a16:creationId xmlns:a16="http://schemas.microsoft.com/office/drawing/2014/main" id="{FDAE0492-C959-49B5-B950-EC3F32033810}"/>
              </a:ext>
            </a:extLst>
          </p:cNvPr>
          <p:cNvSpPr>
            <a:spLocks noGrp="1"/>
          </p:cNvSpPr>
          <p:nvPr>
            <p:ph type="title"/>
          </p:nvPr>
        </p:nvSpPr>
        <p:spPr/>
        <p:txBody>
          <a:bodyPr/>
          <a:lstStyle/>
          <a:p>
            <a:r>
              <a:rPr lang="el-GR" dirty="0"/>
              <a:t>Φ</a:t>
            </a:r>
            <a:r>
              <a:rPr lang="en-AU" baseline="30000" dirty="0"/>
              <a:t>3.0</a:t>
            </a:r>
            <a:r>
              <a:rPr lang="el-GR" dirty="0"/>
              <a:t> </a:t>
            </a:r>
            <a:r>
              <a:rPr lang="en-AU" dirty="0"/>
              <a:t>18s wake / </a:t>
            </a:r>
            <a:r>
              <a:rPr lang="en-AU" dirty="0" err="1"/>
              <a:t>anest</a:t>
            </a:r>
            <a:endParaRPr lang="en-AU" dirty="0"/>
          </a:p>
        </p:txBody>
      </p:sp>
    </p:spTree>
    <p:extLst>
      <p:ext uri="{BB962C8B-B14F-4D97-AF65-F5344CB8AC3E}">
        <p14:creationId xmlns:p14="http://schemas.microsoft.com/office/powerpoint/2010/main" val="15565916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69C207-DAD8-4FE8-8E52-3BBDE64A903F}"/>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688" r="9312"/>
          <a:stretch/>
        </p:blipFill>
        <p:spPr>
          <a:xfrm>
            <a:off x="147590" y="2257510"/>
            <a:ext cx="11706642" cy="3099356"/>
          </a:xfrm>
          <a:prstGeom prst="rect">
            <a:avLst/>
          </a:prstGeom>
        </p:spPr>
      </p:pic>
      <p:sp>
        <p:nvSpPr>
          <p:cNvPr id="2" name="Title 1">
            <a:extLst>
              <a:ext uri="{FF2B5EF4-FFF2-40B4-BE49-F238E27FC236}">
                <a16:creationId xmlns:a16="http://schemas.microsoft.com/office/drawing/2014/main" id="{FDAE0492-C959-49B5-B950-EC3F32033810}"/>
              </a:ext>
            </a:extLst>
          </p:cNvPr>
          <p:cNvSpPr>
            <a:spLocks noGrp="1"/>
          </p:cNvSpPr>
          <p:nvPr>
            <p:ph type="title"/>
          </p:nvPr>
        </p:nvSpPr>
        <p:spPr/>
        <p:txBody>
          <a:bodyPr/>
          <a:lstStyle/>
          <a:p>
            <a:r>
              <a:rPr lang="el-GR" dirty="0"/>
              <a:t>Φ</a:t>
            </a:r>
            <a:r>
              <a:rPr lang="en-AU" baseline="30000" dirty="0"/>
              <a:t>3.0</a:t>
            </a:r>
            <a:r>
              <a:rPr lang="el-GR" dirty="0"/>
              <a:t> </a:t>
            </a:r>
            <a:r>
              <a:rPr lang="en-AU" dirty="0"/>
              <a:t>classification across flies</a:t>
            </a:r>
          </a:p>
        </p:txBody>
      </p:sp>
    </p:spTree>
    <p:extLst>
      <p:ext uri="{BB962C8B-B14F-4D97-AF65-F5344CB8AC3E}">
        <p14:creationId xmlns:p14="http://schemas.microsoft.com/office/powerpoint/2010/main" val="150613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54A7ED-2764-4219-BE8A-10DCE32F8796}"/>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187" r="9501"/>
          <a:stretch/>
        </p:blipFill>
        <p:spPr>
          <a:xfrm>
            <a:off x="56984" y="2257511"/>
            <a:ext cx="11751807" cy="3099356"/>
          </a:xfrm>
          <a:prstGeom prst="rect">
            <a:avLst/>
          </a:prstGeom>
        </p:spPr>
      </p:pic>
      <p:sp>
        <p:nvSpPr>
          <p:cNvPr id="2" name="Title 1">
            <a:extLst>
              <a:ext uri="{FF2B5EF4-FFF2-40B4-BE49-F238E27FC236}">
                <a16:creationId xmlns:a16="http://schemas.microsoft.com/office/drawing/2014/main" id="{FDAE0492-C959-49B5-B950-EC3F32033810}"/>
              </a:ext>
            </a:extLst>
          </p:cNvPr>
          <p:cNvSpPr>
            <a:spLocks noGrp="1"/>
          </p:cNvSpPr>
          <p:nvPr>
            <p:ph type="title"/>
          </p:nvPr>
        </p:nvSpPr>
        <p:spPr/>
        <p:txBody>
          <a:bodyPr/>
          <a:lstStyle/>
          <a:p>
            <a:r>
              <a:rPr lang="el-GR" dirty="0"/>
              <a:t>Φ</a:t>
            </a:r>
            <a:r>
              <a:rPr lang="en-AU" dirty="0"/>
              <a:t>*</a:t>
            </a:r>
            <a:r>
              <a:rPr lang="el-GR" dirty="0"/>
              <a:t> </a:t>
            </a:r>
            <a:r>
              <a:rPr lang="en-AU" dirty="0"/>
              <a:t>18s wake / </a:t>
            </a:r>
            <a:r>
              <a:rPr lang="en-AU" dirty="0" err="1"/>
              <a:t>anest</a:t>
            </a:r>
            <a:endParaRPr lang="en-AU" dirty="0"/>
          </a:p>
        </p:txBody>
      </p:sp>
    </p:spTree>
    <p:extLst>
      <p:ext uri="{BB962C8B-B14F-4D97-AF65-F5344CB8AC3E}">
        <p14:creationId xmlns:p14="http://schemas.microsoft.com/office/powerpoint/2010/main" val="2262008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0329E2-19E7-4E84-A296-6685A0B12EE1}"/>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812" r="9125"/>
          <a:stretch/>
        </p:blipFill>
        <p:spPr>
          <a:xfrm>
            <a:off x="170450" y="2257510"/>
            <a:ext cx="11715675" cy="3099356"/>
          </a:xfrm>
          <a:prstGeom prst="rect">
            <a:avLst/>
          </a:prstGeom>
        </p:spPr>
      </p:pic>
      <p:sp>
        <p:nvSpPr>
          <p:cNvPr id="2" name="Title 1">
            <a:extLst>
              <a:ext uri="{FF2B5EF4-FFF2-40B4-BE49-F238E27FC236}">
                <a16:creationId xmlns:a16="http://schemas.microsoft.com/office/drawing/2014/main" id="{FDAE0492-C959-49B5-B950-EC3F32033810}"/>
              </a:ext>
            </a:extLst>
          </p:cNvPr>
          <p:cNvSpPr>
            <a:spLocks noGrp="1"/>
          </p:cNvSpPr>
          <p:nvPr>
            <p:ph type="title"/>
          </p:nvPr>
        </p:nvSpPr>
        <p:spPr/>
        <p:txBody>
          <a:bodyPr/>
          <a:lstStyle/>
          <a:p>
            <a:r>
              <a:rPr lang="el-GR" dirty="0"/>
              <a:t>Φ</a:t>
            </a:r>
            <a:r>
              <a:rPr lang="en-AU" dirty="0"/>
              <a:t>*</a:t>
            </a:r>
            <a:r>
              <a:rPr lang="el-GR" dirty="0"/>
              <a:t> </a:t>
            </a:r>
            <a:r>
              <a:rPr lang="en-AU" dirty="0"/>
              <a:t>classification across flies</a:t>
            </a:r>
          </a:p>
        </p:txBody>
      </p:sp>
    </p:spTree>
    <p:extLst>
      <p:ext uri="{BB962C8B-B14F-4D97-AF65-F5344CB8AC3E}">
        <p14:creationId xmlns:p14="http://schemas.microsoft.com/office/powerpoint/2010/main" val="3941812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C316-C7B9-4B3D-95C4-A89601D7AB71}"/>
              </a:ext>
            </a:extLst>
          </p:cNvPr>
          <p:cNvSpPr>
            <a:spLocks noGrp="1"/>
          </p:cNvSpPr>
          <p:nvPr>
            <p:ph type="title"/>
          </p:nvPr>
        </p:nvSpPr>
        <p:spPr/>
        <p:txBody>
          <a:bodyPr/>
          <a:lstStyle/>
          <a:p>
            <a:r>
              <a:rPr lang="en-AU" dirty="0"/>
              <a:t>Comparison with Power, Coherence</a:t>
            </a:r>
          </a:p>
        </p:txBody>
      </p:sp>
      <p:sp>
        <p:nvSpPr>
          <p:cNvPr id="3" name="Content Placeholder 2">
            <a:extLst>
              <a:ext uri="{FF2B5EF4-FFF2-40B4-BE49-F238E27FC236}">
                <a16:creationId xmlns:a16="http://schemas.microsoft.com/office/drawing/2014/main" id="{9C5154CC-C996-4F4F-BB65-7B2286CF9096}"/>
              </a:ext>
            </a:extLst>
          </p:cNvPr>
          <p:cNvSpPr>
            <a:spLocks noGrp="1"/>
          </p:cNvSpPr>
          <p:nvPr>
            <p:ph idx="1"/>
          </p:nvPr>
        </p:nvSpPr>
        <p:spPr/>
        <p:txBody>
          <a:bodyPr>
            <a:normAutofit fontScale="92500" lnSpcReduction="10000"/>
          </a:bodyPr>
          <a:lstStyle/>
          <a:p>
            <a:r>
              <a:rPr lang="en-AU" dirty="0"/>
              <a:t>Power – univariate measure of activity in the frequency domain</a:t>
            </a:r>
          </a:p>
          <a:p>
            <a:pPr lvl="1"/>
            <a:r>
              <a:rPr lang="en-AU" dirty="0"/>
              <a:t>Calculation:</a:t>
            </a:r>
          </a:p>
          <a:p>
            <a:pPr lvl="2"/>
            <a:r>
              <a:rPr lang="en-AU" dirty="0"/>
              <a:t>3 tapers</a:t>
            </a:r>
          </a:p>
          <a:p>
            <a:pPr lvl="2"/>
            <a:r>
              <a:rPr lang="en-AU" dirty="0"/>
              <a:t>frequency range 0-50Hz</a:t>
            </a:r>
          </a:p>
          <a:p>
            <a:pPr lvl="2"/>
            <a:r>
              <a:rPr lang="en-AU" dirty="0"/>
              <a:t>padding = 1</a:t>
            </a:r>
          </a:p>
          <a:p>
            <a:pPr marL="0" indent="0">
              <a:buNone/>
            </a:pPr>
            <a:endParaRPr lang="en-AU" dirty="0"/>
          </a:p>
          <a:p>
            <a:r>
              <a:rPr lang="en-AU" dirty="0"/>
              <a:t>Coherence – bivariate measure of synchronous activity between two channels in the frequency domain</a:t>
            </a:r>
          </a:p>
          <a:p>
            <a:pPr lvl="1"/>
            <a:r>
              <a:rPr lang="en-AU" dirty="0"/>
              <a:t>Calculation:</a:t>
            </a:r>
          </a:p>
          <a:p>
            <a:pPr lvl="2"/>
            <a:r>
              <a:rPr lang="en-AU" dirty="0"/>
              <a:t>5 tapers</a:t>
            </a:r>
          </a:p>
          <a:p>
            <a:pPr lvl="2"/>
            <a:r>
              <a:rPr lang="en-AU" dirty="0"/>
              <a:t>frequency range 0-50Hz</a:t>
            </a:r>
          </a:p>
          <a:p>
            <a:pPr lvl="2"/>
            <a:r>
              <a:rPr lang="en-AU" dirty="0"/>
              <a:t>padding = 1</a:t>
            </a:r>
          </a:p>
          <a:p>
            <a:pPr lvl="1"/>
            <a:endParaRPr lang="en-AU" dirty="0"/>
          </a:p>
        </p:txBody>
      </p:sp>
    </p:spTree>
    <p:extLst>
      <p:ext uri="{BB962C8B-B14F-4D97-AF65-F5344CB8AC3E}">
        <p14:creationId xmlns:p14="http://schemas.microsoft.com/office/powerpoint/2010/main" val="4277977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D2C75-B953-4189-8E3D-454F9D33F1D9}"/>
              </a:ext>
            </a:extLst>
          </p:cNvPr>
          <p:cNvSpPr>
            <a:spLocks noGrp="1"/>
          </p:cNvSpPr>
          <p:nvPr>
            <p:ph type="title"/>
          </p:nvPr>
        </p:nvSpPr>
        <p:spPr/>
        <p:txBody>
          <a:bodyPr/>
          <a:lstStyle/>
          <a:p>
            <a:r>
              <a:rPr lang="en-AU" dirty="0"/>
              <a:t>Power (across trial classification)</a:t>
            </a:r>
          </a:p>
        </p:txBody>
      </p:sp>
      <p:pic>
        <p:nvPicPr>
          <p:cNvPr id="4" name="Content Placeholder 3">
            <a:extLst>
              <a:ext uri="{FF2B5EF4-FFF2-40B4-BE49-F238E27FC236}">
                <a16:creationId xmlns:a16="http://schemas.microsoft.com/office/drawing/2014/main" id="{1E3A81E7-5902-4253-BF5B-794FE3B825C6}"/>
              </a:ext>
            </a:extLst>
          </p:cNvPr>
          <p:cNvPicPr>
            <a:picLocks noGrp="1" noChangeAspect="1"/>
          </p:cNvPicPr>
          <p:nvPr>
            <p:ph idx="1"/>
          </p:nvPr>
        </p:nvPicPr>
        <p:blipFill>
          <a:blip r:embed="rId3">
            <a:clrChange>
              <a:clrFrom>
                <a:srgbClr val="F0F0F0"/>
              </a:clrFrom>
              <a:clrTo>
                <a:srgbClr val="F0F0F0">
                  <a:alpha val="0"/>
                </a:srgbClr>
              </a:clrTo>
            </a:clrChange>
          </a:blip>
          <a:stretch>
            <a:fillRect/>
          </a:stretch>
        </p:blipFill>
        <p:spPr>
          <a:xfrm>
            <a:off x="6096000" y="1690688"/>
            <a:ext cx="5399011" cy="4351338"/>
          </a:xfrm>
          <a:prstGeom prst="rect">
            <a:avLst/>
          </a:prstGeom>
        </p:spPr>
      </p:pic>
      <p:pic>
        <p:nvPicPr>
          <p:cNvPr id="5" name="Picture 4">
            <a:extLst>
              <a:ext uri="{FF2B5EF4-FFF2-40B4-BE49-F238E27FC236}">
                <a16:creationId xmlns:a16="http://schemas.microsoft.com/office/drawing/2014/main" id="{B35152F3-3996-4C2C-BBEE-3EAC01F5C08F}"/>
              </a:ext>
            </a:extLst>
          </p:cNvPr>
          <p:cNvPicPr>
            <a:picLocks noChangeAspect="1"/>
          </p:cNvPicPr>
          <p:nvPr/>
        </p:nvPicPr>
        <p:blipFill>
          <a:blip r:embed="rId4">
            <a:clrChange>
              <a:clrFrom>
                <a:srgbClr val="F0F0F0"/>
              </a:clrFrom>
              <a:clrTo>
                <a:srgbClr val="F0F0F0">
                  <a:alpha val="0"/>
                </a:srgbClr>
              </a:clrTo>
            </a:clrChange>
          </a:blip>
          <a:stretch>
            <a:fillRect/>
          </a:stretch>
        </p:blipFill>
        <p:spPr>
          <a:xfrm>
            <a:off x="480060" y="1737264"/>
            <a:ext cx="5135880" cy="4258186"/>
          </a:xfrm>
          <a:prstGeom prst="rect">
            <a:avLst/>
          </a:prstGeom>
        </p:spPr>
      </p:pic>
    </p:spTree>
    <p:extLst>
      <p:ext uri="{BB962C8B-B14F-4D97-AF65-F5344CB8AC3E}">
        <p14:creationId xmlns:p14="http://schemas.microsoft.com/office/powerpoint/2010/main" val="38134568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760CE3-FC4A-4FB6-B88D-BE886974E10F}"/>
              </a:ext>
            </a:extLst>
          </p:cNvPr>
          <p:cNvPicPr>
            <a:picLocks noChangeAspect="1"/>
          </p:cNvPicPr>
          <p:nvPr/>
        </p:nvPicPr>
        <p:blipFill>
          <a:blip r:embed="rId3">
            <a:clrChange>
              <a:clrFrom>
                <a:srgbClr val="F0F0F0"/>
              </a:clrFrom>
              <a:clrTo>
                <a:srgbClr val="F0F0F0">
                  <a:alpha val="0"/>
                </a:srgbClr>
              </a:clrTo>
            </a:clrChange>
          </a:blip>
          <a:stretch>
            <a:fillRect/>
          </a:stretch>
        </p:blipFill>
        <p:spPr>
          <a:xfrm>
            <a:off x="359463" y="1743490"/>
            <a:ext cx="5377073" cy="4251960"/>
          </a:xfrm>
          <a:prstGeom prst="rect">
            <a:avLst/>
          </a:prstGeom>
        </p:spPr>
      </p:pic>
      <p:pic>
        <p:nvPicPr>
          <p:cNvPr id="9" name="Picture 8">
            <a:extLst>
              <a:ext uri="{FF2B5EF4-FFF2-40B4-BE49-F238E27FC236}">
                <a16:creationId xmlns:a16="http://schemas.microsoft.com/office/drawing/2014/main" id="{7A8AE287-775E-40E2-86F9-46559D6DFE0B}"/>
              </a:ext>
            </a:extLst>
          </p:cNvPr>
          <p:cNvPicPr>
            <a:picLocks noChangeAspect="1"/>
          </p:cNvPicPr>
          <p:nvPr/>
        </p:nvPicPr>
        <p:blipFill>
          <a:blip r:embed="rId4">
            <a:clrChange>
              <a:clrFrom>
                <a:srgbClr val="F0F0F0"/>
              </a:clrFrom>
              <a:clrTo>
                <a:srgbClr val="F0F0F0">
                  <a:alpha val="0"/>
                </a:srgbClr>
              </a:clrTo>
            </a:clrChange>
          </a:blip>
          <a:stretch>
            <a:fillRect/>
          </a:stretch>
        </p:blipFill>
        <p:spPr>
          <a:xfrm>
            <a:off x="6111240" y="1760124"/>
            <a:ext cx="5417260" cy="4251960"/>
          </a:xfrm>
          <a:prstGeom prst="rect">
            <a:avLst/>
          </a:prstGeom>
        </p:spPr>
      </p:pic>
      <p:sp>
        <p:nvSpPr>
          <p:cNvPr id="2" name="Title 1">
            <a:extLst>
              <a:ext uri="{FF2B5EF4-FFF2-40B4-BE49-F238E27FC236}">
                <a16:creationId xmlns:a16="http://schemas.microsoft.com/office/drawing/2014/main" id="{918D2C75-B953-4189-8E3D-454F9D33F1D9}"/>
              </a:ext>
            </a:extLst>
          </p:cNvPr>
          <p:cNvSpPr>
            <a:spLocks noGrp="1"/>
          </p:cNvSpPr>
          <p:nvPr>
            <p:ph type="title"/>
          </p:nvPr>
        </p:nvSpPr>
        <p:spPr/>
        <p:txBody>
          <a:bodyPr/>
          <a:lstStyle/>
          <a:p>
            <a:r>
              <a:rPr lang="en-AU" dirty="0"/>
              <a:t>Power (across fly classification)</a:t>
            </a:r>
          </a:p>
        </p:txBody>
      </p:sp>
    </p:spTree>
    <p:extLst>
      <p:ext uri="{BB962C8B-B14F-4D97-AF65-F5344CB8AC3E}">
        <p14:creationId xmlns:p14="http://schemas.microsoft.com/office/powerpoint/2010/main" val="31490151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37743-CA28-4E7F-A410-60191FB470F8}"/>
              </a:ext>
            </a:extLst>
          </p:cNvPr>
          <p:cNvSpPr>
            <a:spLocks noGrp="1"/>
          </p:cNvSpPr>
          <p:nvPr>
            <p:ph type="title"/>
          </p:nvPr>
        </p:nvSpPr>
        <p:spPr/>
        <p:txBody>
          <a:bodyPr/>
          <a:lstStyle/>
          <a:p>
            <a:r>
              <a:rPr lang="en-AU" dirty="0"/>
              <a:t>Coherence (across trial classification)</a:t>
            </a:r>
          </a:p>
        </p:txBody>
      </p:sp>
      <p:pic>
        <p:nvPicPr>
          <p:cNvPr id="4" name="Content Placeholder 3">
            <a:extLst>
              <a:ext uri="{FF2B5EF4-FFF2-40B4-BE49-F238E27FC236}">
                <a16:creationId xmlns:a16="http://schemas.microsoft.com/office/drawing/2014/main" id="{D106BC02-3F4E-4F5E-A54D-45AD66C8E456}"/>
              </a:ext>
            </a:extLst>
          </p:cNvPr>
          <p:cNvPicPr>
            <a:picLocks noGrp="1" noChangeAspect="1"/>
          </p:cNvPicPr>
          <p:nvPr>
            <p:ph idx="1"/>
          </p:nvPr>
        </p:nvPicPr>
        <p:blipFill>
          <a:blip r:embed="rId2">
            <a:clrChange>
              <a:clrFrom>
                <a:srgbClr val="F0F0F0"/>
              </a:clrFrom>
              <a:clrTo>
                <a:srgbClr val="F0F0F0">
                  <a:alpha val="0"/>
                </a:srgbClr>
              </a:clrTo>
            </a:clrChange>
          </a:blip>
          <a:stretch>
            <a:fillRect/>
          </a:stretch>
        </p:blipFill>
        <p:spPr>
          <a:xfrm>
            <a:off x="5953267" y="1978025"/>
            <a:ext cx="5467065" cy="4351338"/>
          </a:xfrm>
          <a:prstGeom prst="rect">
            <a:avLst/>
          </a:prstGeom>
        </p:spPr>
      </p:pic>
      <p:pic>
        <p:nvPicPr>
          <p:cNvPr id="5" name="Picture 4">
            <a:extLst>
              <a:ext uri="{FF2B5EF4-FFF2-40B4-BE49-F238E27FC236}">
                <a16:creationId xmlns:a16="http://schemas.microsoft.com/office/drawing/2014/main" id="{DC4CFCA8-0589-474A-841E-3719503DBFD6}"/>
              </a:ext>
            </a:extLst>
          </p:cNvPr>
          <p:cNvPicPr>
            <a:picLocks noChangeAspect="1"/>
          </p:cNvPicPr>
          <p:nvPr/>
        </p:nvPicPr>
        <p:blipFill>
          <a:blip r:embed="rId3">
            <a:clrChange>
              <a:clrFrom>
                <a:srgbClr val="F0F0F0"/>
              </a:clrFrom>
              <a:clrTo>
                <a:srgbClr val="F0F0F0">
                  <a:alpha val="0"/>
                </a:srgbClr>
              </a:clrTo>
            </a:clrChange>
          </a:blip>
          <a:stretch>
            <a:fillRect/>
          </a:stretch>
        </p:blipFill>
        <p:spPr>
          <a:xfrm>
            <a:off x="712904" y="2061845"/>
            <a:ext cx="4971616" cy="4033329"/>
          </a:xfrm>
          <a:prstGeom prst="rect">
            <a:avLst/>
          </a:prstGeom>
        </p:spPr>
      </p:pic>
    </p:spTree>
    <p:extLst>
      <p:ext uri="{BB962C8B-B14F-4D97-AF65-F5344CB8AC3E}">
        <p14:creationId xmlns:p14="http://schemas.microsoft.com/office/powerpoint/2010/main" val="789911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0A40A28-B17D-407B-AF8A-684658F306F1}"/>
              </a:ext>
            </a:extLst>
          </p:cNvPr>
          <p:cNvPicPr>
            <a:picLocks noChangeAspect="1"/>
          </p:cNvPicPr>
          <p:nvPr/>
        </p:nvPicPr>
        <p:blipFill>
          <a:blip r:embed="rId2">
            <a:clrChange>
              <a:clrFrom>
                <a:srgbClr val="F0F0F0"/>
              </a:clrFrom>
              <a:clrTo>
                <a:srgbClr val="F0F0F0">
                  <a:alpha val="0"/>
                </a:srgbClr>
              </a:clrTo>
            </a:clrChange>
          </a:blip>
          <a:stretch>
            <a:fillRect/>
          </a:stretch>
        </p:blipFill>
        <p:spPr>
          <a:xfrm>
            <a:off x="6079589" y="1978025"/>
            <a:ext cx="5547820" cy="4436813"/>
          </a:xfrm>
          <a:prstGeom prst="rect">
            <a:avLst/>
          </a:prstGeom>
        </p:spPr>
      </p:pic>
      <p:pic>
        <p:nvPicPr>
          <p:cNvPr id="7" name="Picture 6">
            <a:extLst>
              <a:ext uri="{FF2B5EF4-FFF2-40B4-BE49-F238E27FC236}">
                <a16:creationId xmlns:a16="http://schemas.microsoft.com/office/drawing/2014/main" id="{9FDE71E7-BB82-4134-A603-6CCB0FE663E4}"/>
              </a:ext>
            </a:extLst>
          </p:cNvPr>
          <p:cNvPicPr>
            <a:picLocks noChangeAspect="1"/>
          </p:cNvPicPr>
          <p:nvPr/>
        </p:nvPicPr>
        <p:blipFill>
          <a:blip r:embed="rId3">
            <a:clrChange>
              <a:clrFrom>
                <a:srgbClr val="F0F0F0"/>
              </a:clrFrom>
              <a:clrTo>
                <a:srgbClr val="F0F0F0">
                  <a:alpha val="0"/>
                </a:srgbClr>
              </a:clrTo>
            </a:clrChange>
          </a:blip>
          <a:stretch>
            <a:fillRect/>
          </a:stretch>
        </p:blipFill>
        <p:spPr>
          <a:xfrm>
            <a:off x="651234" y="2069401"/>
            <a:ext cx="5094956" cy="4078605"/>
          </a:xfrm>
          <a:prstGeom prst="rect">
            <a:avLst/>
          </a:prstGeom>
        </p:spPr>
      </p:pic>
      <p:sp>
        <p:nvSpPr>
          <p:cNvPr id="2" name="Title 1">
            <a:extLst>
              <a:ext uri="{FF2B5EF4-FFF2-40B4-BE49-F238E27FC236}">
                <a16:creationId xmlns:a16="http://schemas.microsoft.com/office/drawing/2014/main" id="{44737743-CA28-4E7F-A410-60191FB470F8}"/>
              </a:ext>
            </a:extLst>
          </p:cNvPr>
          <p:cNvSpPr>
            <a:spLocks noGrp="1"/>
          </p:cNvSpPr>
          <p:nvPr>
            <p:ph type="title"/>
          </p:nvPr>
        </p:nvSpPr>
        <p:spPr/>
        <p:txBody>
          <a:bodyPr/>
          <a:lstStyle/>
          <a:p>
            <a:r>
              <a:rPr lang="en-AU" dirty="0"/>
              <a:t>Coherence (across fly classification)</a:t>
            </a:r>
          </a:p>
        </p:txBody>
      </p:sp>
    </p:spTree>
    <p:extLst>
      <p:ext uri="{BB962C8B-B14F-4D97-AF65-F5344CB8AC3E}">
        <p14:creationId xmlns:p14="http://schemas.microsoft.com/office/powerpoint/2010/main" val="3383896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18220-3AE3-4F13-B11A-85B829022C8A}"/>
              </a:ext>
            </a:extLst>
          </p:cNvPr>
          <p:cNvSpPr>
            <a:spLocks noGrp="1"/>
          </p:cNvSpPr>
          <p:nvPr>
            <p:ph type="title"/>
          </p:nvPr>
        </p:nvSpPr>
        <p:spPr/>
        <p:txBody>
          <a:bodyPr/>
          <a:lstStyle/>
          <a:p>
            <a:r>
              <a:rPr lang="en-AU" dirty="0"/>
              <a:t>What is Integrated Information </a:t>
            </a:r>
            <a:r>
              <a:rPr lang="el-GR" dirty="0"/>
              <a:t>Φ</a:t>
            </a:r>
            <a:r>
              <a:rPr lang="en-AU" dirty="0"/>
              <a:t>?</a:t>
            </a:r>
          </a:p>
        </p:txBody>
      </p:sp>
      <p:sp>
        <p:nvSpPr>
          <p:cNvPr id="3" name="Content Placeholder 2">
            <a:extLst>
              <a:ext uri="{FF2B5EF4-FFF2-40B4-BE49-F238E27FC236}">
                <a16:creationId xmlns:a16="http://schemas.microsoft.com/office/drawing/2014/main" id="{D04D09DD-2E53-40D8-9908-5F88AFC118D6}"/>
              </a:ext>
            </a:extLst>
          </p:cNvPr>
          <p:cNvSpPr>
            <a:spLocks noGrp="1"/>
          </p:cNvSpPr>
          <p:nvPr>
            <p:ph idx="1"/>
          </p:nvPr>
        </p:nvSpPr>
        <p:spPr/>
        <p:txBody>
          <a:bodyPr/>
          <a:lstStyle/>
          <a:p>
            <a:r>
              <a:rPr lang="en-AU" dirty="0"/>
              <a:t>The current system state gives information about its past</a:t>
            </a:r>
          </a:p>
          <a:p>
            <a:pPr lvl="1"/>
            <a:r>
              <a:rPr lang="en-AU" dirty="0"/>
              <a:t>There is a probability distribution of past states</a:t>
            </a:r>
          </a:p>
          <a:p>
            <a:endParaRPr lang="en-AU" dirty="0"/>
          </a:p>
          <a:p>
            <a:endParaRPr lang="en-AU" dirty="0"/>
          </a:p>
          <a:p>
            <a:r>
              <a:rPr lang="en-AU" dirty="0"/>
              <a:t>The current states of parts of the system (i.e. each part of a split system) gives information about their pasts</a:t>
            </a:r>
          </a:p>
          <a:p>
            <a:pPr lvl="1"/>
            <a:r>
              <a:rPr lang="en-AU" dirty="0"/>
              <a:t>There is a probability distribution of past states for each part</a:t>
            </a:r>
          </a:p>
          <a:p>
            <a:endParaRPr lang="en-AU" dirty="0"/>
          </a:p>
        </p:txBody>
      </p:sp>
    </p:spTree>
    <p:extLst>
      <p:ext uri="{BB962C8B-B14F-4D97-AF65-F5344CB8AC3E}">
        <p14:creationId xmlns:p14="http://schemas.microsoft.com/office/powerpoint/2010/main" val="20031179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68595-EEB5-4747-8654-F0663569364E}"/>
              </a:ext>
            </a:extLst>
          </p:cNvPr>
          <p:cNvSpPr>
            <a:spLocks noGrp="1"/>
          </p:cNvSpPr>
          <p:nvPr>
            <p:ph type="title"/>
          </p:nvPr>
        </p:nvSpPr>
        <p:spPr/>
        <p:txBody>
          <a:bodyPr/>
          <a:lstStyle/>
          <a:p>
            <a:r>
              <a:rPr lang="en-AU" dirty="0"/>
              <a:t>Coherence (0-5Hz)</a:t>
            </a:r>
          </a:p>
        </p:txBody>
      </p:sp>
      <p:pic>
        <p:nvPicPr>
          <p:cNvPr id="9" name="Content Placeholder 8">
            <a:extLst>
              <a:ext uri="{FF2B5EF4-FFF2-40B4-BE49-F238E27FC236}">
                <a16:creationId xmlns:a16="http://schemas.microsoft.com/office/drawing/2014/main" id="{E826D66F-0E3A-4031-B066-E58960AA6B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3480" y="2690293"/>
            <a:ext cx="4486325" cy="3207450"/>
          </a:xfrm>
        </p:spPr>
      </p:pic>
      <p:pic>
        <p:nvPicPr>
          <p:cNvPr id="11" name="Picture 10">
            <a:extLst>
              <a:ext uri="{FF2B5EF4-FFF2-40B4-BE49-F238E27FC236}">
                <a16:creationId xmlns:a16="http://schemas.microsoft.com/office/drawing/2014/main" id="{E422A28A-86AE-4415-A453-6FE265855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1275" y="2690293"/>
            <a:ext cx="4486325" cy="3207450"/>
          </a:xfrm>
          <a:prstGeom prst="rect">
            <a:avLst/>
          </a:prstGeom>
        </p:spPr>
      </p:pic>
      <p:sp>
        <p:nvSpPr>
          <p:cNvPr id="13" name="TextBox 12">
            <a:extLst>
              <a:ext uri="{FF2B5EF4-FFF2-40B4-BE49-F238E27FC236}">
                <a16:creationId xmlns:a16="http://schemas.microsoft.com/office/drawing/2014/main" id="{74C205E9-D185-4417-91D0-F99863421114}"/>
              </a:ext>
            </a:extLst>
          </p:cNvPr>
          <p:cNvSpPr txBox="1"/>
          <p:nvPr/>
        </p:nvSpPr>
        <p:spPr>
          <a:xfrm>
            <a:off x="1985009" y="1995920"/>
            <a:ext cx="3229025" cy="369332"/>
          </a:xfrm>
          <a:prstGeom prst="rect">
            <a:avLst/>
          </a:prstGeom>
          <a:noFill/>
        </p:spPr>
        <p:txBody>
          <a:bodyPr wrap="square" rtlCol="0">
            <a:spAutoFit/>
          </a:bodyPr>
          <a:lstStyle/>
          <a:p>
            <a:r>
              <a:rPr lang="en-AU" dirty="0"/>
              <a:t>Classification across trials</a:t>
            </a:r>
          </a:p>
        </p:txBody>
      </p:sp>
      <p:sp>
        <p:nvSpPr>
          <p:cNvPr id="14" name="TextBox 13">
            <a:extLst>
              <a:ext uri="{FF2B5EF4-FFF2-40B4-BE49-F238E27FC236}">
                <a16:creationId xmlns:a16="http://schemas.microsoft.com/office/drawing/2014/main" id="{270944B6-DA9A-4030-B0C3-CCFFA37198A3}"/>
              </a:ext>
            </a:extLst>
          </p:cNvPr>
          <p:cNvSpPr txBox="1"/>
          <p:nvPr/>
        </p:nvSpPr>
        <p:spPr>
          <a:xfrm>
            <a:off x="7595184" y="1995920"/>
            <a:ext cx="3229025" cy="369332"/>
          </a:xfrm>
          <a:prstGeom prst="rect">
            <a:avLst/>
          </a:prstGeom>
          <a:noFill/>
        </p:spPr>
        <p:txBody>
          <a:bodyPr wrap="square" rtlCol="0">
            <a:spAutoFit/>
          </a:bodyPr>
          <a:lstStyle/>
          <a:p>
            <a:r>
              <a:rPr lang="en-AU" dirty="0"/>
              <a:t>Classification across flies</a:t>
            </a:r>
          </a:p>
        </p:txBody>
      </p:sp>
    </p:spTree>
    <p:extLst>
      <p:ext uri="{BB962C8B-B14F-4D97-AF65-F5344CB8AC3E}">
        <p14:creationId xmlns:p14="http://schemas.microsoft.com/office/powerpoint/2010/main" val="324766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AD616-242D-47F6-AEAF-97B0970A885A}"/>
              </a:ext>
            </a:extLst>
          </p:cNvPr>
          <p:cNvSpPr>
            <a:spLocks noGrp="1"/>
          </p:cNvSpPr>
          <p:nvPr>
            <p:ph type="title"/>
          </p:nvPr>
        </p:nvSpPr>
        <p:spPr/>
        <p:txBody>
          <a:bodyPr/>
          <a:lstStyle/>
          <a:p>
            <a:r>
              <a:rPr lang="en-AU" dirty="0"/>
              <a:t>Classification summary</a:t>
            </a:r>
          </a:p>
        </p:txBody>
      </p:sp>
      <p:pic>
        <p:nvPicPr>
          <p:cNvPr id="5" name="Content Placeholder 4">
            <a:extLst>
              <a:ext uri="{FF2B5EF4-FFF2-40B4-BE49-F238E27FC236}">
                <a16:creationId xmlns:a16="http://schemas.microsoft.com/office/drawing/2014/main" id="{C60AC875-EBD4-48B7-B7D2-25BE735B30C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63152"/>
          <a:stretch/>
        </p:blipFill>
        <p:spPr>
          <a:xfrm>
            <a:off x="1579114" y="1479501"/>
            <a:ext cx="9302246" cy="4899074"/>
          </a:xfr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D62650E-64E1-45C1-9A46-4A98C147F6B7}"/>
                  </a:ext>
                </a:extLst>
              </p14:cNvPr>
              <p14:cNvContentPartPr/>
              <p14:nvPr/>
            </p14:nvContentPartPr>
            <p14:xfrm>
              <a:off x="2997642" y="3914126"/>
              <a:ext cx="6663193" cy="360"/>
            </p14:xfrm>
          </p:contentPart>
        </mc:Choice>
        <mc:Fallback>
          <p:pic>
            <p:nvPicPr>
              <p:cNvPr id="3" name="Ink 2">
                <a:extLst>
                  <a:ext uri="{FF2B5EF4-FFF2-40B4-BE49-F238E27FC236}">
                    <a16:creationId xmlns:a16="http://schemas.microsoft.com/office/drawing/2014/main" id="{4D62650E-64E1-45C1-9A46-4A98C147F6B7}"/>
                  </a:ext>
                </a:extLst>
              </p:cNvPr>
              <p:cNvPicPr/>
              <p:nvPr/>
            </p:nvPicPr>
            <p:blipFill>
              <a:blip r:embed="rId5"/>
              <a:stretch>
                <a:fillRect/>
              </a:stretch>
            </p:blipFill>
            <p:spPr>
              <a:xfrm>
                <a:off x="2988643" y="3905126"/>
                <a:ext cx="6680832" cy="18000"/>
              </a:xfrm>
              <a:prstGeom prst="rect">
                <a:avLst/>
              </a:prstGeom>
            </p:spPr>
          </p:pic>
        </mc:Fallback>
      </mc:AlternateContent>
    </p:spTree>
    <p:extLst>
      <p:ext uri="{BB962C8B-B14F-4D97-AF65-F5344CB8AC3E}">
        <p14:creationId xmlns:p14="http://schemas.microsoft.com/office/powerpoint/2010/main" val="326051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1CF5-D5E2-4BE5-8E6A-3D6AD332A715}"/>
              </a:ext>
            </a:extLst>
          </p:cNvPr>
          <p:cNvSpPr>
            <a:spLocks noGrp="1"/>
          </p:cNvSpPr>
          <p:nvPr>
            <p:ph type="title"/>
          </p:nvPr>
        </p:nvSpPr>
        <p:spPr/>
        <p:txBody>
          <a:bodyPr/>
          <a:lstStyle/>
          <a:p>
            <a:r>
              <a:rPr lang="en-AU" dirty="0"/>
              <a:t>Summary</a:t>
            </a:r>
          </a:p>
        </p:txBody>
      </p:sp>
      <p:sp>
        <p:nvSpPr>
          <p:cNvPr id="3" name="Content Placeholder 2">
            <a:extLst>
              <a:ext uri="{FF2B5EF4-FFF2-40B4-BE49-F238E27FC236}">
                <a16:creationId xmlns:a16="http://schemas.microsoft.com/office/drawing/2014/main" id="{D47233D1-66A8-4E2C-B4EC-C448A9258494}"/>
              </a:ext>
            </a:extLst>
          </p:cNvPr>
          <p:cNvSpPr>
            <a:spLocks noGrp="1"/>
          </p:cNvSpPr>
          <p:nvPr>
            <p:ph idx="1"/>
          </p:nvPr>
        </p:nvSpPr>
        <p:spPr/>
        <p:txBody>
          <a:bodyPr/>
          <a:lstStyle/>
          <a:p>
            <a:r>
              <a:rPr lang="en-AU" dirty="0"/>
              <a:t>Overall, clear reduction in </a:t>
            </a:r>
            <a:r>
              <a:rPr lang="el-GR" dirty="0"/>
              <a:t>Φ</a:t>
            </a:r>
            <a:r>
              <a:rPr lang="en-AU" baseline="30000" dirty="0"/>
              <a:t>3.0</a:t>
            </a:r>
            <a:r>
              <a:rPr lang="en-AU" dirty="0"/>
              <a:t> during anaesthesia</a:t>
            </a:r>
            <a:endParaRPr lang="en-AU" baseline="30000" dirty="0"/>
          </a:p>
          <a:p>
            <a:pPr lvl="1"/>
            <a:r>
              <a:rPr lang="el-GR" dirty="0"/>
              <a:t>Φ</a:t>
            </a:r>
            <a:r>
              <a:rPr lang="en-AU" dirty="0"/>
              <a:t>* also reduces</a:t>
            </a:r>
          </a:p>
          <a:p>
            <a:endParaRPr lang="en-AU" dirty="0"/>
          </a:p>
          <a:p>
            <a:r>
              <a:rPr lang="el-GR" dirty="0"/>
              <a:t>Φ</a:t>
            </a:r>
            <a:r>
              <a:rPr lang="en-AU" baseline="30000" dirty="0"/>
              <a:t>3.0</a:t>
            </a:r>
            <a:r>
              <a:rPr lang="en-AU" dirty="0"/>
              <a:t> values higher in central and peripheral locations</a:t>
            </a:r>
          </a:p>
          <a:p>
            <a:pPr lvl="1"/>
            <a:r>
              <a:rPr lang="el-GR" dirty="0"/>
              <a:t>Φ</a:t>
            </a:r>
            <a:r>
              <a:rPr lang="en-AU" baseline="30000" dirty="0"/>
              <a:t>3.0</a:t>
            </a:r>
            <a:r>
              <a:rPr lang="en-AU" dirty="0"/>
              <a:t> in periphery reduces to a larger degree under anaesthesia</a:t>
            </a:r>
          </a:p>
          <a:p>
            <a:endParaRPr lang="en-AU" dirty="0"/>
          </a:p>
          <a:p>
            <a:r>
              <a:rPr lang="el-GR" dirty="0"/>
              <a:t>Φ</a:t>
            </a:r>
            <a:r>
              <a:rPr lang="en-AU" baseline="30000" dirty="0"/>
              <a:t>3.0</a:t>
            </a:r>
            <a:r>
              <a:rPr lang="en-AU" dirty="0"/>
              <a:t> more accurate between central/peripheral locations</a:t>
            </a:r>
          </a:p>
          <a:p>
            <a:pPr lvl="1"/>
            <a:r>
              <a:rPr lang="en-AU" dirty="0"/>
              <a:t>More accurate(?) than power, coherence, and </a:t>
            </a:r>
            <a:r>
              <a:rPr lang="el-GR" dirty="0"/>
              <a:t>Φ</a:t>
            </a:r>
            <a:r>
              <a:rPr lang="en-AU" dirty="0"/>
              <a:t>*</a:t>
            </a:r>
          </a:p>
          <a:p>
            <a:pPr lvl="1"/>
            <a:r>
              <a:rPr lang="en-AU" dirty="0"/>
              <a:t>Pattern of power, coherence, and </a:t>
            </a:r>
            <a:r>
              <a:rPr lang="el-GR" dirty="0"/>
              <a:t>Φ</a:t>
            </a:r>
            <a:r>
              <a:rPr lang="en-AU" dirty="0"/>
              <a:t>* not so clear</a:t>
            </a:r>
          </a:p>
        </p:txBody>
      </p:sp>
    </p:spTree>
    <p:extLst>
      <p:ext uri="{BB962C8B-B14F-4D97-AF65-F5344CB8AC3E}">
        <p14:creationId xmlns:p14="http://schemas.microsoft.com/office/powerpoint/2010/main" val="3128260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053EB-5DAA-4EBF-84FA-593368F05CF3}"/>
              </a:ext>
            </a:extLst>
          </p:cNvPr>
          <p:cNvSpPr>
            <a:spLocks noGrp="1"/>
          </p:cNvSpPr>
          <p:nvPr>
            <p:ph type="title"/>
          </p:nvPr>
        </p:nvSpPr>
        <p:spPr/>
        <p:txBody>
          <a:bodyPr/>
          <a:lstStyle/>
          <a:p>
            <a:r>
              <a:rPr lang="en-AU" dirty="0"/>
              <a:t>A little extra?</a:t>
            </a:r>
          </a:p>
        </p:txBody>
      </p:sp>
      <p:sp>
        <p:nvSpPr>
          <p:cNvPr id="3" name="Text Placeholder 2">
            <a:extLst>
              <a:ext uri="{FF2B5EF4-FFF2-40B4-BE49-F238E27FC236}">
                <a16:creationId xmlns:a16="http://schemas.microsoft.com/office/drawing/2014/main" id="{496136B4-B5D1-4AF7-BB1D-A43F095BEA3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6850745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396D6-E8A1-479E-B85C-F9C4971B7D7F}"/>
              </a:ext>
            </a:extLst>
          </p:cNvPr>
          <p:cNvSpPr>
            <a:spLocks noGrp="1"/>
          </p:cNvSpPr>
          <p:nvPr>
            <p:ph type="title"/>
          </p:nvPr>
        </p:nvSpPr>
        <p:spPr/>
        <p:txBody>
          <a:bodyPr/>
          <a:lstStyle/>
          <a:p>
            <a:r>
              <a:rPr lang="en-AU" dirty="0"/>
              <a:t>Methodological Issues With Large Data</a:t>
            </a:r>
          </a:p>
        </p:txBody>
      </p:sp>
      <p:sp>
        <p:nvSpPr>
          <p:cNvPr id="3" name="Content Placeholder 2">
            <a:extLst>
              <a:ext uri="{FF2B5EF4-FFF2-40B4-BE49-F238E27FC236}">
                <a16:creationId xmlns:a16="http://schemas.microsoft.com/office/drawing/2014/main" id="{596A2AFB-EAAF-4B40-8166-EB9BF12CE6AF}"/>
              </a:ext>
            </a:extLst>
          </p:cNvPr>
          <p:cNvSpPr>
            <a:spLocks noGrp="1"/>
          </p:cNvSpPr>
          <p:nvPr>
            <p:ph idx="1"/>
          </p:nvPr>
        </p:nvSpPr>
        <p:spPr/>
        <p:txBody>
          <a:bodyPr/>
          <a:lstStyle/>
          <a:p>
            <a:r>
              <a:rPr lang="en-AU" dirty="0"/>
              <a:t>We ideally want </a:t>
            </a:r>
            <a:r>
              <a:rPr lang="el-GR" dirty="0"/>
              <a:t>Φ</a:t>
            </a:r>
            <a:r>
              <a:rPr lang="en-AU" dirty="0"/>
              <a:t> for a large system (e.g. a brain), but:</a:t>
            </a:r>
          </a:p>
          <a:p>
            <a:pPr lvl="1"/>
            <a:r>
              <a:rPr lang="en-AU" dirty="0"/>
              <a:t>Computational complexity</a:t>
            </a:r>
          </a:p>
          <a:p>
            <a:pPr lvl="1"/>
            <a:r>
              <a:rPr lang="en-AU" dirty="0"/>
              <a:t>Channel set selection</a:t>
            </a:r>
          </a:p>
          <a:p>
            <a:pPr lvl="1"/>
            <a:endParaRPr lang="en-AU" dirty="0"/>
          </a:p>
          <a:p>
            <a:r>
              <a:rPr lang="en-AU" dirty="0"/>
              <a:t>For 5 channels:</a:t>
            </a:r>
          </a:p>
          <a:p>
            <a:pPr lvl="1"/>
            <a:r>
              <a:rPr lang="en-AU" dirty="0"/>
              <a:t>15 choose 5 = 3003 sets</a:t>
            </a:r>
          </a:p>
          <a:p>
            <a:pPr lvl="1"/>
            <a:r>
              <a:rPr lang="en-AU" dirty="0"/>
              <a:t>50x increase in computational time from 4 channels</a:t>
            </a:r>
          </a:p>
          <a:p>
            <a:pPr lvl="1"/>
            <a:endParaRPr lang="en-AU" dirty="0"/>
          </a:p>
          <a:p>
            <a:r>
              <a:rPr lang="en-AU" dirty="0"/>
              <a:t>Way of selecting ‘best’ channel sets?</a:t>
            </a:r>
          </a:p>
        </p:txBody>
      </p:sp>
    </p:spTree>
    <p:extLst>
      <p:ext uri="{BB962C8B-B14F-4D97-AF65-F5344CB8AC3E}">
        <p14:creationId xmlns:p14="http://schemas.microsoft.com/office/powerpoint/2010/main" val="13761990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08DA7-AA3D-4B23-8A78-26A9EE65F021}"/>
              </a:ext>
            </a:extLst>
          </p:cNvPr>
          <p:cNvSpPr>
            <a:spLocks noGrp="1"/>
          </p:cNvSpPr>
          <p:nvPr>
            <p:ph type="title"/>
          </p:nvPr>
        </p:nvSpPr>
        <p:spPr/>
        <p:txBody>
          <a:bodyPr/>
          <a:lstStyle/>
          <a:p>
            <a:r>
              <a:rPr lang="en-AU" dirty="0"/>
              <a:t>2-channel </a:t>
            </a:r>
            <a:r>
              <a:rPr lang="el-GR" dirty="0"/>
              <a:t>Φ</a:t>
            </a:r>
            <a:r>
              <a:rPr lang="en-AU" dirty="0"/>
              <a:t> vs 4-channel </a:t>
            </a:r>
            <a:r>
              <a:rPr lang="el-GR" dirty="0"/>
              <a:t>Φ</a:t>
            </a:r>
            <a:endParaRPr lang="en-AU" dirty="0"/>
          </a:p>
        </p:txBody>
      </p:sp>
      <p:sp>
        <p:nvSpPr>
          <p:cNvPr id="3" name="Content Placeholder 2">
            <a:extLst>
              <a:ext uri="{FF2B5EF4-FFF2-40B4-BE49-F238E27FC236}">
                <a16:creationId xmlns:a16="http://schemas.microsoft.com/office/drawing/2014/main" id="{4109C9F0-3E4A-4698-B4D8-AD1B198469A0}"/>
              </a:ext>
            </a:extLst>
          </p:cNvPr>
          <p:cNvSpPr>
            <a:spLocks noGrp="1"/>
          </p:cNvSpPr>
          <p:nvPr>
            <p:ph idx="1"/>
          </p:nvPr>
        </p:nvSpPr>
        <p:spPr/>
        <p:txBody>
          <a:bodyPr/>
          <a:lstStyle/>
          <a:p>
            <a:r>
              <a:rPr lang="en-AU" dirty="0"/>
              <a:t>Is </a:t>
            </a:r>
            <a:r>
              <a:rPr lang="el-GR" dirty="0"/>
              <a:t>Φ</a:t>
            </a:r>
            <a:r>
              <a:rPr lang="en-AU" dirty="0"/>
              <a:t> of 4 channel sets related to </a:t>
            </a:r>
            <a:r>
              <a:rPr lang="el-GR" dirty="0"/>
              <a:t>Φ</a:t>
            </a:r>
            <a:r>
              <a:rPr lang="en-AU" dirty="0"/>
              <a:t> of 2 channel sets?</a:t>
            </a:r>
          </a:p>
          <a:p>
            <a:endParaRPr lang="en-AU" dirty="0"/>
          </a:p>
          <a:p>
            <a:endParaRPr lang="en-AU" dirty="0"/>
          </a:p>
          <a:p>
            <a:r>
              <a:rPr lang="en-AU" dirty="0"/>
              <a:t>4 channel </a:t>
            </a:r>
            <a:r>
              <a:rPr lang="el-GR" dirty="0"/>
              <a:t>Φ</a:t>
            </a:r>
            <a:r>
              <a:rPr lang="en-AU" dirty="0"/>
              <a:t> vs mean of single channel </a:t>
            </a:r>
            <a:r>
              <a:rPr lang="el-GR" dirty="0"/>
              <a:t>Φ</a:t>
            </a:r>
            <a:endParaRPr lang="en-AU" dirty="0"/>
          </a:p>
          <a:p>
            <a:endParaRPr lang="en-AU" dirty="0"/>
          </a:p>
          <a:p>
            <a:r>
              <a:rPr lang="en-AU" dirty="0"/>
              <a:t>Single channel </a:t>
            </a:r>
            <a:r>
              <a:rPr lang="el-GR" dirty="0"/>
              <a:t>Φ</a:t>
            </a:r>
            <a:r>
              <a:rPr lang="en-AU" dirty="0"/>
              <a:t> = average </a:t>
            </a:r>
            <a:r>
              <a:rPr lang="el-GR" dirty="0"/>
              <a:t>Φ</a:t>
            </a:r>
            <a:r>
              <a:rPr lang="en-AU" dirty="0"/>
              <a:t> across all 2-channel sets containing the channel</a:t>
            </a:r>
          </a:p>
          <a:p>
            <a:endParaRPr lang="en-AU" dirty="0"/>
          </a:p>
          <a:p>
            <a:endParaRPr lang="en-AU" dirty="0"/>
          </a:p>
        </p:txBody>
      </p:sp>
    </p:spTree>
    <p:extLst>
      <p:ext uri="{BB962C8B-B14F-4D97-AF65-F5344CB8AC3E}">
        <p14:creationId xmlns:p14="http://schemas.microsoft.com/office/powerpoint/2010/main" val="36698560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6643-401B-4054-A87F-EDA8FB6AD1E4}"/>
              </a:ext>
            </a:extLst>
          </p:cNvPr>
          <p:cNvSpPr>
            <a:spLocks noGrp="1"/>
          </p:cNvSpPr>
          <p:nvPr>
            <p:ph type="title"/>
          </p:nvPr>
        </p:nvSpPr>
        <p:spPr/>
        <p:txBody>
          <a:bodyPr/>
          <a:lstStyle/>
          <a:p>
            <a:r>
              <a:rPr lang="en-AU" dirty="0"/>
              <a:t>2-channel </a:t>
            </a:r>
            <a:r>
              <a:rPr lang="el-GR" dirty="0"/>
              <a:t>Φ</a:t>
            </a:r>
            <a:r>
              <a:rPr lang="en-AU" baseline="30000" dirty="0"/>
              <a:t>3.0</a:t>
            </a:r>
            <a:r>
              <a:rPr lang="en-AU" dirty="0"/>
              <a:t> vs 4-channel </a:t>
            </a:r>
            <a:r>
              <a:rPr lang="el-GR" dirty="0"/>
              <a:t>Φ</a:t>
            </a:r>
            <a:r>
              <a:rPr lang="en-AU" baseline="30000" dirty="0"/>
              <a:t>3.0</a:t>
            </a:r>
            <a:endParaRPr lang="en-AU" dirty="0"/>
          </a:p>
        </p:txBody>
      </p:sp>
      <p:pic>
        <p:nvPicPr>
          <p:cNvPr id="5" name="Content Placeholder 4">
            <a:extLst>
              <a:ext uri="{FF2B5EF4-FFF2-40B4-BE49-F238E27FC236}">
                <a16:creationId xmlns:a16="http://schemas.microsoft.com/office/drawing/2014/main" id="{5147A4E8-740D-46C0-92A8-0BD6DA43153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82" t="6203" r="52181" b="54220"/>
          <a:stretch/>
        </p:blipFill>
        <p:spPr>
          <a:xfrm>
            <a:off x="0" y="1690688"/>
            <a:ext cx="5783580" cy="2865120"/>
          </a:xfrm>
        </p:spPr>
      </p:pic>
      <p:pic>
        <p:nvPicPr>
          <p:cNvPr id="6" name="Content Placeholder 4">
            <a:extLst>
              <a:ext uri="{FF2B5EF4-FFF2-40B4-BE49-F238E27FC236}">
                <a16:creationId xmlns:a16="http://schemas.microsoft.com/office/drawing/2014/main" id="{867C86DB-D334-4EAD-B171-BCBDFB1BCC09}"/>
              </a:ext>
            </a:extLst>
          </p:cNvPr>
          <p:cNvPicPr>
            <a:picLocks noChangeAspect="1"/>
          </p:cNvPicPr>
          <p:nvPr/>
        </p:nvPicPr>
        <p:blipFill rotWithShape="1">
          <a:blip r:embed="rId2">
            <a:extLst>
              <a:ext uri="{28A0092B-C50C-407E-A947-70E740481C1C}">
                <a14:useLocalDpi xmlns:a14="http://schemas.microsoft.com/office/drawing/2010/main" val="0"/>
              </a:ext>
            </a:extLst>
          </a:blip>
          <a:srcRect l="50479" t="6203" r="3884" b="54220"/>
          <a:stretch/>
        </p:blipFill>
        <p:spPr>
          <a:xfrm>
            <a:off x="6096000" y="3201035"/>
            <a:ext cx="5783580" cy="2865120"/>
          </a:xfrm>
          <a:prstGeom prst="rect">
            <a:avLst/>
          </a:prstGeom>
        </p:spPr>
      </p:pic>
    </p:spTree>
    <p:extLst>
      <p:ext uri="{BB962C8B-B14F-4D97-AF65-F5344CB8AC3E}">
        <p14:creationId xmlns:p14="http://schemas.microsoft.com/office/powerpoint/2010/main" val="944885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6643-401B-4054-A87F-EDA8FB6AD1E4}"/>
              </a:ext>
            </a:extLst>
          </p:cNvPr>
          <p:cNvSpPr>
            <a:spLocks noGrp="1"/>
          </p:cNvSpPr>
          <p:nvPr>
            <p:ph type="title"/>
          </p:nvPr>
        </p:nvSpPr>
        <p:spPr/>
        <p:txBody>
          <a:bodyPr/>
          <a:lstStyle/>
          <a:p>
            <a:r>
              <a:rPr lang="en-AU" dirty="0"/>
              <a:t>2-channel </a:t>
            </a:r>
            <a:r>
              <a:rPr lang="el-GR" dirty="0"/>
              <a:t>Φ</a:t>
            </a:r>
            <a:r>
              <a:rPr lang="en-AU" baseline="30000" dirty="0"/>
              <a:t>3.0</a:t>
            </a:r>
            <a:r>
              <a:rPr lang="en-AU" dirty="0"/>
              <a:t> vs 4-channel </a:t>
            </a:r>
            <a:r>
              <a:rPr lang="el-GR" dirty="0"/>
              <a:t>Φ</a:t>
            </a:r>
            <a:r>
              <a:rPr lang="en-AU" baseline="30000" dirty="0"/>
              <a:t>3.0</a:t>
            </a:r>
            <a:endParaRPr lang="en-AU" dirty="0"/>
          </a:p>
        </p:txBody>
      </p:sp>
      <p:pic>
        <p:nvPicPr>
          <p:cNvPr id="5" name="Content Placeholder 4">
            <a:extLst>
              <a:ext uri="{FF2B5EF4-FFF2-40B4-BE49-F238E27FC236}">
                <a16:creationId xmlns:a16="http://schemas.microsoft.com/office/drawing/2014/main" id="{5147A4E8-740D-46C0-92A8-0BD6DA43153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283" t="47705" r="51702" b="13243"/>
          <a:stretch/>
        </p:blipFill>
        <p:spPr>
          <a:xfrm>
            <a:off x="53340" y="1690688"/>
            <a:ext cx="5730240" cy="2971801"/>
          </a:xfrm>
        </p:spPr>
      </p:pic>
      <p:pic>
        <p:nvPicPr>
          <p:cNvPr id="4" name="Content Placeholder 4">
            <a:extLst>
              <a:ext uri="{FF2B5EF4-FFF2-40B4-BE49-F238E27FC236}">
                <a16:creationId xmlns:a16="http://schemas.microsoft.com/office/drawing/2014/main" id="{46EA4AF2-590F-4EB6-908B-C8451C31827D}"/>
              </a:ext>
            </a:extLst>
          </p:cNvPr>
          <p:cNvPicPr>
            <a:picLocks noChangeAspect="1"/>
          </p:cNvPicPr>
          <p:nvPr/>
        </p:nvPicPr>
        <p:blipFill rotWithShape="1">
          <a:blip r:embed="rId2">
            <a:extLst>
              <a:ext uri="{28A0092B-C50C-407E-A947-70E740481C1C}">
                <a14:useLocalDpi xmlns:a14="http://schemas.microsoft.com/office/drawing/2010/main" val="0"/>
              </a:ext>
            </a:extLst>
          </a:blip>
          <a:srcRect l="52402" t="47705" r="4583" b="13243"/>
          <a:stretch/>
        </p:blipFill>
        <p:spPr>
          <a:xfrm>
            <a:off x="6240780" y="2887028"/>
            <a:ext cx="5730240" cy="2971801"/>
          </a:xfrm>
          <a:prstGeom prst="rect">
            <a:avLst/>
          </a:prstGeom>
        </p:spPr>
      </p:pic>
    </p:spTree>
    <p:extLst>
      <p:ext uri="{BB962C8B-B14F-4D97-AF65-F5344CB8AC3E}">
        <p14:creationId xmlns:p14="http://schemas.microsoft.com/office/powerpoint/2010/main" val="13960121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177CD-6BDE-4FB1-8BAC-A6FEB9C15008}"/>
              </a:ext>
            </a:extLst>
          </p:cNvPr>
          <p:cNvSpPr>
            <a:spLocks noGrp="1"/>
          </p:cNvSpPr>
          <p:nvPr>
            <p:ph type="title"/>
          </p:nvPr>
        </p:nvSpPr>
        <p:spPr/>
        <p:txBody>
          <a:bodyPr/>
          <a:lstStyle/>
          <a:p>
            <a:r>
              <a:rPr lang="el-GR" dirty="0"/>
              <a:t>Φ</a:t>
            </a:r>
            <a:r>
              <a:rPr lang="en-AU" baseline="30000" dirty="0"/>
              <a:t>3.0</a:t>
            </a:r>
            <a:r>
              <a:rPr lang="en-AU" dirty="0"/>
              <a:t> magnitude vs </a:t>
            </a:r>
            <a:r>
              <a:rPr lang="el-GR" dirty="0"/>
              <a:t>Φ</a:t>
            </a:r>
            <a:r>
              <a:rPr lang="en-AU" baseline="30000" dirty="0"/>
              <a:t>3.0</a:t>
            </a:r>
            <a:r>
              <a:rPr lang="en-AU" dirty="0"/>
              <a:t> classification</a:t>
            </a:r>
          </a:p>
        </p:txBody>
      </p:sp>
      <p:pic>
        <p:nvPicPr>
          <p:cNvPr id="4" name="Content Placeholder 3">
            <a:extLst>
              <a:ext uri="{FF2B5EF4-FFF2-40B4-BE49-F238E27FC236}">
                <a16:creationId xmlns:a16="http://schemas.microsoft.com/office/drawing/2014/main" id="{7F7C49AF-9F2D-4B51-90B7-5A6572D60156}"/>
              </a:ext>
            </a:extLst>
          </p:cNvPr>
          <p:cNvPicPr>
            <a:picLocks noGrp="1" noChangeAspect="1"/>
          </p:cNvPicPr>
          <p:nvPr>
            <p:ph idx="1"/>
          </p:nvPr>
        </p:nvPicPr>
        <p:blipFill>
          <a:blip r:embed="rId3">
            <a:clrChange>
              <a:clrFrom>
                <a:srgbClr val="F0F0F0"/>
              </a:clrFrom>
              <a:clrTo>
                <a:srgbClr val="F0F0F0">
                  <a:alpha val="0"/>
                </a:srgbClr>
              </a:clrTo>
            </a:clrChange>
          </a:blip>
          <a:stretch>
            <a:fillRect/>
          </a:stretch>
        </p:blipFill>
        <p:spPr>
          <a:xfrm>
            <a:off x="1398270" y="2061978"/>
            <a:ext cx="9395460" cy="4209282"/>
          </a:xfrm>
          <a:prstGeom prst="rect">
            <a:avLst/>
          </a:prstGeom>
        </p:spPr>
      </p:pic>
      <p:sp>
        <p:nvSpPr>
          <p:cNvPr id="5" name="Rectangle 4">
            <a:extLst>
              <a:ext uri="{FF2B5EF4-FFF2-40B4-BE49-F238E27FC236}">
                <a16:creationId xmlns:a16="http://schemas.microsoft.com/office/drawing/2014/main" id="{25F993F5-A227-4D9E-A0A3-C122C8D21721}"/>
              </a:ext>
            </a:extLst>
          </p:cNvPr>
          <p:cNvSpPr/>
          <p:nvPr/>
        </p:nvSpPr>
        <p:spPr>
          <a:xfrm>
            <a:off x="2465654" y="6076884"/>
            <a:ext cx="22860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0476E518-E6FB-4AD8-B28B-EDD4BF741B7A}"/>
              </a:ext>
            </a:extLst>
          </p:cNvPr>
          <p:cNvSpPr/>
          <p:nvPr/>
        </p:nvSpPr>
        <p:spPr>
          <a:xfrm>
            <a:off x="7598134" y="6076884"/>
            <a:ext cx="22860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A375E3E1-498A-4994-B6AA-CE6ADCA18DE1}"/>
              </a:ext>
            </a:extLst>
          </p:cNvPr>
          <p:cNvSpPr txBox="1"/>
          <p:nvPr/>
        </p:nvSpPr>
        <p:spPr>
          <a:xfrm>
            <a:off x="4937760" y="1506022"/>
            <a:ext cx="2590800" cy="369332"/>
          </a:xfrm>
          <a:prstGeom prst="rect">
            <a:avLst/>
          </a:prstGeom>
          <a:noFill/>
        </p:spPr>
        <p:txBody>
          <a:bodyPr wrap="square" rtlCol="0">
            <a:spAutoFit/>
          </a:bodyPr>
          <a:lstStyle/>
          <a:p>
            <a:r>
              <a:rPr lang="en-AU" dirty="0"/>
              <a:t>Classification across trials</a:t>
            </a:r>
          </a:p>
        </p:txBody>
      </p:sp>
    </p:spTree>
    <p:extLst>
      <p:ext uri="{BB962C8B-B14F-4D97-AF65-F5344CB8AC3E}">
        <p14:creationId xmlns:p14="http://schemas.microsoft.com/office/powerpoint/2010/main" val="10314837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2FF4A-A5AD-40B4-B5E9-E009693BD428}"/>
              </a:ext>
            </a:extLst>
          </p:cNvPr>
          <p:cNvSpPr>
            <a:spLocks noGrp="1"/>
          </p:cNvSpPr>
          <p:nvPr>
            <p:ph type="title"/>
          </p:nvPr>
        </p:nvSpPr>
        <p:spPr/>
        <p:txBody>
          <a:bodyPr/>
          <a:lstStyle/>
          <a:p>
            <a:r>
              <a:rPr lang="en-AU" dirty="0"/>
              <a:t>5-channel </a:t>
            </a:r>
            <a:r>
              <a:rPr lang="el-GR" dirty="0"/>
              <a:t>Φ</a:t>
            </a:r>
            <a:endParaRPr lang="en-AU" dirty="0"/>
          </a:p>
        </p:txBody>
      </p:sp>
      <p:sp>
        <p:nvSpPr>
          <p:cNvPr id="3" name="Content Placeholder 2">
            <a:extLst>
              <a:ext uri="{FF2B5EF4-FFF2-40B4-BE49-F238E27FC236}">
                <a16:creationId xmlns:a16="http://schemas.microsoft.com/office/drawing/2014/main" id="{2C3CC22D-C519-465E-AF94-904D43B5F2B2}"/>
              </a:ext>
            </a:extLst>
          </p:cNvPr>
          <p:cNvSpPr>
            <a:spLocks noGrp="1"/>
          </p:cNvSpPr>
          <p:nvPr>
            <p:ph idx="1"/>
          </p:nvPr>
        </p:nvSpPr>
        <p:spPr>
          <a:xfrm>
            <a:off x="838200" y="1825625"/>
            <a:ext cx="5196840" cy="4351338"/>
          </a:xfrm>
        </p:spPr>
        <p:txBody>
          <a:bodyPr/>
          <a:lstStyle/>
          <a:p>
            <a:r>
              <a:rPr lang="en-AU" dirty="0"/>
              <a:t>Compute </a:t>
            </a:r>
            <a:r>
              <a:rPr lang="el-GR" dirty="0"/>
              <a:t>Φ </a:t>
            </a:r>
            <a:r>
              <a:rPr lang="en-AU" dirty="0"/>
              <a:t>for 5 channels</a:t>
            </a:r>
          </a:p>
          <a:p>
            <a:endParaRPr lang="en-AU" dirty="0"/>
          </a:p>
          <a:p>
            <a:r>
              <a:rPr lang="en-AU" dirty="0"/>
              <a:t>Use channels with highest mean 2-channel </a:t>
            </a:r>
            <a:r>
              <a:rPr lang="el-GR" dirty="0"/>
              <a:t>Φ</a:t>
            </a:r>
            <a:r>
              <a:rPr lang="en-AU" dirty="0"/>
              <a:t> (wake)</a:t>
            </a:r>
          </a:p>
          <a:p>
            <a:pPr lvl="1"/>
            <a:endParaRPr lang="en-AU" dirty="0"/>
          </a:p>
          <a:p>
            <a:endParaRPr lang="en-AU" dirty="0"/>
          </a:p>
        </p:txBody>
      </p:sp>
      <p:pic>
        <p:nvPicPr>
          <p:cNvPr id="5" name="Picture 4">
            <a:extLst>
              <a:ext uri="{FF2B5EF4-FFF2-40B4-BE49-F238E27FC236}">
                <a16:creationId xmlns:a16="http://schemas.microsoft.com/office/drawing/2014/main" id="{37F2147A-0F5D-45AE-82C9-2DD050FE91F1}"/>
              </a:ext>
            </a:extLst>
          </p:cNvPr>
          <p:cNvPicPr>
            <a:picLocks noChangeAspect="1"/>
          </p:cNvPicPr>
          <p:nvPr/>
        </p:nvPicPr>
        <p:blipFill>
          <a:blip r:embed="rId3">
            <a:clrChange>
              <a:clrFrom>
                <a:srgbClr val="F0F0F0"/>
              </a:clrFrom>
              <a:clrTo>
                <a:srgbClr val="F0F0F0">
                  <a:alpha val="0"/>
                </a:srgbClr>
              </a:clrTo>
            </a:clrChange>
          </a:blip>
          <a:stretch>
            <a:fillRect/>
          </a:stretch>
        </p:blipFill>
        <p:spPr>
          <a:xfrm>
            <a:off x="6680746" y="1436688"/>
            <a:ext cx="4791246" cy="4740275"/>
          </a:xfrm>
          <a:prstGeom prst="rect">
            <a:avLst/>
          </a:prstGeom>
        </p:spPr>
      </p:pic>
    </p:spTree>
    <p:extLst>
      <p:ext uri="{BB962C8B-B14F-4D97-AF65-F5344CB8AC3E}">
        <p14:creationId xmlns:p14="http://schemas.microsoft.com/office/powerpoint/2010/main" val="1300019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3117-55DF-4EFA-981D-5E2ADDD23303}"/>
              </a:ext>
            </a:extLst>
          </p:cNvPr>
          <p:cNvSpPr>
            <a:spLocks noGrp="1"/>
          </p:cNvSpPr>
          <p:nvPr>
            <p:ph type="title"/>
          </p:nvPr>
        </p:nvSpPr>
        <p:spPr/>
        <p:txBody>
          <a:bodyPr/>
          <a:lstStyle/>
          <a:p>
            <a:r>
              <a:rPr lang="el-GR" dirty="0"/>
              <a:t>Φ</a:t>
            </a:r>
            <a:r>
              <a:rPr lang="en-AU" baseline="30000" dirty="0"/>
              <a:t>3.0</a:t>
            </a:r>
            <a:r>
              <a:rPr lang="en-AU" dirty="0"/>
              <a:t> vs </a:t>
            </a:r>
            <a:r>
              <a:rPr lang="el-GR" dirty="0"/>
              <a:t>Φ</a:t>
            </a:r>
            <a:r>
              <a:rPr lang="en-AU" dirty="0"/>
              <a:t>*</a:t>
            </a:r>
          </a:p>
        </p:txBody>
      </p:sp>
      <p:sp>
        <p:nvSpPr>
          <p:cNvPr id="3" name="Content Placeholder 2">
            <a:extLst>
              <a:ext uri="{FF2B5EF4-FFF2-40B4-BE49-F238E27FC236}">
                <a16:creationId xmlns:a16="http://schemas.microsoft.com/office/drawing/2014/main" id="{409FAF8D-6EE7-42EF-B0AE-878B5AAFB282}"/>
              </a:ext>
            </a:extLst>
          </p:cNvPr>
          <p:cNvSpPr>
            <a:spLocks noGrp="1"/>
          </p:cNvSpPr>
          <p:nvPr>
            <p:ph idx="1"/>
          </p:nvPr>
        </p:nvSpPr>
        <p:spPr/>
        <p:txBody>
          <a:bodyPr>
            <a:normAutofit/>
          </a:bodyPr>
          <a:lstStyle/>
          <a:p>
            <a:r>
              <a:rPr lang="el-GR" dirty="0"/>
              <a:t>Φ</a:t>
            </a:r>
            <a:r>
              <a:rPr lang="en-AU" dirty="0"/>
              <a:t>* based on IIT 2.0</a:t>
            </a:r>
          </a:p>
          <a:p>
            <a:pPr lvl="1"/>
            <a:r>
              <a:rPr lang="en-AU" dirty="0"/>
              <a:t>Assesses information the current state gives on possible past states</a:t>
            </a:r>
          </a:p>
          <a:p>
            <a:pPr lvl="1"/>
            <a:r>
              <a:rPr lang="en-AU" dirty="0"/>
              <a:t>Compares probability distributions using </a:t>
            </a:r>
            <a:r>
              <a:rPr lang="en-AU" b="1" dirty="0"/>
              <a:t>mismatched decoding</a:t>
            </a:r>
            <a:endParaRPr lang="en-AU" dirty="0"/>
          </a:p>
          <a:p>
            <a:pPr lvl="1"/>
            <a:r>
              <a:rPr lang="en-AU" dirty="0"/>
              <a:t>Cheaper to compute (given certain assumptions of data)</a:t>
            </a:r>
          </a:p>
          <a:p>
            <a:pPr lvl="1"/>
            <a:endParaRPr lang="en-AU" dirty="0"/>
          </a:p>
          <a:p>
            <a:r>
              <a:rPr lang="el-GR" dirty="0"/>
              <a:t>Φ</a:t>
            </a:r>
            <a:r>
              <a:rPr lang="en-AU" baseline="30000" dirty="0"/>
              <a:t>3.0</a:t>
            </a:r>
            <a:r>
              <a:rPr lang="en-AU" dirty="0"/>
              <a:t> based on IIT 3.0 (latest version of IIT)</a:t>
            </a:r>
          </a:p>
          <a:p>
            <a:pPr lvl="1"/>
            <a:r>
              <a:rPr lang="en-AU" dirty="0"/>
              <a:t>Assesses information the current state gives on possible pasts </a:t>
            </a:r>
            <a:r>
              <a:rPr lang="en-AU" b="1" dirty="0"/>
              <a:t>AND futures</a:t>
            </a:r>
          </a:p>
          <a:p>
            <a:pPr lvl="1"/>
            <a:r>
              <a:rPr lang="en-AU" dirty="0"/>
              <a:t>Compares probability distributions using </a:t>
            </a:r>
            <a:r>
              <a:rPr lang="en-AU" b="1" dirty="0"/>
              <a:t>earth mover’s distance (EMD) </a:t>
            </a:r>
            <a:endParaRPr lang="en-AU" dirty="0"/>
          </a:p>
          <a:p>
            <a:pPr lvl="1"/>
            <a:r>
              <a:rPr lang="en-AU" dirty="0"/>
              <a:t>High algorithmic complexity (costly to compute)</a:t>
            </a:r>
          </a:p>
        </p:txBody>
      </p:sp>
    </p:spTree>
    <p:extLst>
      <p:ext uri="{BB962C8B-B14F-4D97-AF65-F5344CB8AC3E}">
        <p14:creationId xmlns:p14="http://schemas.microsoft.com/office/powerpoint/2010/main" val="32166209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319B-B47E-40A9-B5F8-B47E9071EDFC}"/>
              </a:ext>
            </a:extLst>
          </p:cNvPr>
          <p:cNvSpPr>
            <a:spLocks noGrp="1"/>
          </p:cNvSpPr>
          <p:nvPr>
            <p:ph type="title"/>
          </p:nvPr>
        </p:nvSpPr>
        <p:spPr/>
        <p:txBody>
          <a:bodyPr/>
          <a:lstStyle/>
          <a:p>
            <a:r>
              <a:rPr lang="en-AU" dirty="0"/>
              <a:t>That’s it</a:t>
            </a:r>
          </a:p>
        </p:txBody>
      </p:sp>
      <p:sp>
        <p:nvSpPr>
          <p:cNvPr id="3" name="Content Placeholder 2">
            <a:extLst>
              <a:ext uri="{FF2B5EF4-FFF2-40B4-BE49-F238E27FC236}">
                <a16:creationId xmlns:a16="http://schemas.microsoft.com/office/drawing/2014/main" id="{61E187FB-52A2-443E-B4EE-92ADAC934FAF}"/>
              </a:ext>
            </a:extLst>
          </p:cNvPr>
          <p:cNvSpPr>
            <a:spLocks noGrp="1"/>
          </p:cNvSpPr>
          <p:nvPr>
            <p:ph idx="1"/>
          </p:nvPr>
        </p:nvSpPr>
        <p:spPr/>
        <p:txBody>
          <a:bodyPr/>
          <a:lstStyle/>
          <a:p>
            <a:r>
              <a:rPr lang="en-AU" dirty="0"/>
              <a:t>Only hidden slides from here on</a:t>
            </a:r>
          </a:p>
        </p:txBody>
      </p:sp>
    </p:spTree>
    <p:extLst>
      <p:ext uri="{BB962C8B-B14F-4D97-AF65-F5344CB8AC3E}">
        <p14:creationId xmlns:p14="http://schemas.microsoft.com/office/powerpoint/2010/main" val="18784498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089DE-CD4F-49D9-9BCC-B0FF8BEB18B5}"/>
              </a:ext>
            </a:extLst>
          </p:cNvPr>
          <p:cNvSpPr>
            <a:spLocks noGrp="1"/>
          </p:cNvSpPr>
          <p:nvPr>
            <p:ph type="title"/>
          </p:nvPr>
        </p:nvSpPr>
        <p:spPr/>
        <p:txBody>
          <a:bodyPr/>
          <a:lstStyle/>
          <a:p>
            <a:r>
              <a:rPr lang="en-AU" dirty="0"/>
              <a:t>Power and Coherence Within Fly Analysis</a:t>
            </a:r>
          </a:p>
        </p:txBody>
      </p:sp>
      <p:sp>
        <p:nvSpPr>
          <p:cNvPr id="3" name="Text Placeholder 2">
            <a:extLst>
              <a:ext uri="{FF2B5EF4-FFF2-40B4-BE49-F238E27FC236}">
                <a16:creationId xmlns:a16="http://schemas.microsoft.com/office/drawing/2014/main" id="{65A0B54C-9307-46C8-9AA0-817E51C50590}"/>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844078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B4ABF-81D1-4F2F-84BB-4F3BAEA5CE01}"/>
              </a:ext>
            </a:extLst>
          </p:cNvPr>
          <p:cNvSpPr>
            <a:spLocks noGrp="1"/>
          </p:cNvSpPr>
          <p:nvPr>
            <p:ph type="title"/>
          </p:nvPr>
        </p:nvSpPr>
        <p:spPr/>
        <p:txBody>
          <a:bodyPr/>
          <a:lstStyle/>
          <a:p>
            <a:r>
              <a:rPr lang="en-AU" dirty="0"/>
              <a:t>Power Classification Per Channel 0-10Hz</a:t>
            </a:r>
          </a:p>
        </p:txBody>
      </p:sp>
      <p:pic>
        <p:nvPicPr>
          <p:cNvPr id="4" name="Picture 3">
            <a:extLst>
              <a:ext uri="{FF2B5EF4-FFF2-40B4-BE49-F238E27FC236}">
                <a16:creationId xmlns:a16="http://schemas.microsoft.com/office/drawing/2014/main" id="{2461E39D-113F-464E-AFDF-07424493E95C}"/>
              </a:ext>
            </a:extLst>
          </p:cNvPr>
          <p:cNvPicPr>
            <a:picLocks noChangeAspect="1"/>
          </p:cNvPicPr>
          <p:nvPr/>
        </p:nvPicPr>
        <p:blipFill>
          <a:blip r:embed="rId2">
            <a:clrChange>
              <a:clrFrom>
                <a:srgbClr val="F0F0F0"/>
              </a:clrFrom>
              <a:clrTo>
                <a:srgbClr val="F0F0F0">
                  <a:alpha val="0"/>
                </a:srgbClr>
              </a:clrTo>
            </a:clrChange>
          </a:blip>
          <a:stretch>
            <a:fillRect/>
          </a:stretch>
        </p:blipFill>
        <p:spPr>
          <a:xfrm>
            <a:off x="3363467" y="1770761"/>
            <a:ext cx="4992423" cy="4126801"/>
          </a:xfrm>
          <a:prstGeom prst="rect">
            <a:avLst/>
          </a:prstGeom>
        </p:spPr>
      </p:pic>
    </p:spTree>
    <p:extLst>
      <p:ext uri="{BB962C8B-B14F-4D97-AF65-F5344CB8AC3E}">
        <p14:creationId xmlns:p14="http://schemas.microsoft.com/office/powerpoint/2010/main" val="1810539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9CD05-D223-49AE-94F1-AF87FEE81E5B}"/>
              </a:ext>
            </a:extLst>
          </p:cNvPr>
          <p:cNvSpPr>
            <a:spLocks noGrp="1"/>
          </p:cNvSpPr>
          <p:nvPr>
            <p:ph type="title"/>
          </p:nvPr>
        </p:nvSpPr>
        <p:spPr/>
        <p:txBody>
          <a:bodyPr/>
          <a:lstStyle/>
          <a:p>
            <a:r>
              <a:rPr lang="en-AU" dirty="0"/>
              <a:t>Coherence Classification Per Channel and Set Location (0-10Hz)</a:t>
            </a:r>
          </a:p>
        </p:txBody>
      </p:sp>
      <p:sp>
        <p:nvSpPr>
          <p:cNvPr id="3" name="Content Placeholder 2">
            <a:extLst>
              <a:ext uri="{FF2B5EF4-FFF2-40B4-BE49-F238E27FC236}">
                <a16:creationId xmlns:a16="http://schemas.microsoft.com/office/drawing/2014/main" id="{A7E65B77-93A5-45D2-AA26-752B1E6F1CB1}"/>
              </a:ext>
            </a:extLst>
          </p:cNvPr>
          <p:cNvSpPr>
            <a:spLocks noGrp="1"/>
          </p:cNvSpPr>
          <p:nvPr>
            <p:ph idx="1"/>
          </p:nvPr>
        </p:nvSpPr>
        <p:spPr>
          <a:xfrm>
            <a:off x="289560" y="6311901"/>
            <a:ext cx="10966704" cy="771271"/>
          </a:xfrm>
        </p:spPr>
        <p:txBody>
          <a:bodyPr>
            <a:normAutofit fontScale="92500"/>
          </a:bodyPr>
          <a:lstStyle/>
          <a:p>
            <a:r>
              <a:rPr lang="en-AU" dirty="0"/>
              <a:t>Value per channel = average value across all networks containing that channel</a:t>
            </a:r>
          </a:p>
        </p:txBody>
      </p:sp>
      <p:pic>
        <p:nvPicPr>
          <p:cNvPr id="5" name="Picture 4">
            <a:extLst>
              <a:ext uri="{FF2B5EF4-FFF2-40B4-BE49-F238E27FC236}">
                <a16:creationId xmlns:a16="http://schemas.microsoft.com/office/drawing/2014/main" id="{4BD289BB-9A45-4A79-8B4F-608A213BA9D2}"/>
              </a:ext>
            </a:extLst>
          </p:cNvPr>
          <p:cNvPicPr>
            <a:picLocks noChangeAspect="1"/>
          </p:cNvPicPr>
          <p:nvPr/>
        </p:nvPicPr>
        <p:blipFill>
          <a:blip r:embed="rId3">
            <a:clrChange>
              <a:clrFrom>
                <a:srgbClr val="F0F0F0"/>
              </a:clrFrom>
              <a:clrTo>
                <a:srgbClr val="F0F0F0">
                  <a:alpha val="0"/>
                </a:srgbClr>
              </a:clrTo>
            </a:clrChange>
          </a:blip>
          <a:stretch>
            <a:fillRect/>
          </a:stretch>
        </p:blipFill>
        <p:spPr>
          <a:xfrm>
            <a:off x="6537340" y="1690688"/>
            <a:ext cx="4950572" cy="3982403"/>
          </a:xfrm>
          <a:prstGeom prst="rect">
            <a:avLst/>
          </a:prstGeom>
        </p:spPr>
      </p:pic>
      <p:pic>
        <p:nvPicPr>
          <p:cNvPr id="6" name="Picture 5">
            <a:extLst>
              <a:ext uri="{FF2B5EF4-FFF2-40B4-BE49-F238E27FC236}">
                <a16:creationId xmlns:a16="http://schemas.microsoft.com/office/drawing/2014/main" id="{63971818-6222-447E-9672-9619F9F859FB}"/>
              </a:ext>
            </a:extLst>
          </p:cNvPr>
          <p:cNvPicPr>
            <a:picLocks noChangeAspect="1"/>
          </p:cNvPicPr>
          <p:nvPr/>
        </p:nvPicPr>
        <p:blipFill>
          <a:blip r:embed="rId4">
            <a:clrChange>
              <a:clrFrom>
                <a:srgbClr val="F0F0F0"/>
              </a:clrFrom>
              <a:clrTo>
                <a:srgbClr val="F0F0F0">
                  <a:alpha val="0"/>
                </a:srgbClr>
              </a:clrTo>
            </a:clrChange>
          </a:blip>
          <a:stretch>
            <a:fillRect/>
          </a:stretch>
        </p:blipFill>
        <p:spPr>
          <a:xfrm>
            <a:off x="501636" y="1889761"/>
            <a:ext cx="5153025" cy="3829050"/>
          </a:xfrm>
          <a:prstGeom prst="rect">
            <a:avLst/>
          </a:prstGeom>
        </p:spPr>
      </p:pic>
    </p:spTree>
    <p:extLst>
      <p:ext uri="{BB962C8B-B14F-4D97-AF65-F5344CB8AC3E}">
        <p14:creationId xmlns:p14="http://schemas.microsoft.com/office/powerpoint/2010/main" val="21271914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089DE-CD4F-49D9-9BCC-B0FF8BEB18B5}"/>
              </a:ext>
            </a:extLst>
          </p:cNvPr>
          <p:cNvSpPr>
            <a:spLocks noGrp="1"/>
          </p:cNvSpPr>
          <p:nvPr>
            <p:ph type="title"/>
          </p:nvPr>
        </p:nvSpPr>
        <p:spPr/>
        <p:txBody>
          <a:bodyPr/>
          <a:lstStyle/>
          <a:p>
            <a:r>
              <a:rPr lang="en-AU" dirty="0"/>
              <a:t>Power and Coherence Across Fly Analysis</a:t>
            </a:r>
          </a:p>
        </p:txBody>
      </p:sp>
      <p:sp>
        <p:nvSpPr>
          <p:cNvPr id="3" name="Text Placeholder 2">
            <a:extLst>
              <a:ext uri="{FF2B5EF4-FFF2-40B4-BE49-F238E27FC236}">
                <a16:creationId xmlns:a16="http://schemas.microsoft.com/office/drawing/2014/main" id="{65A0B54C-9307-46C8-9AA0-817E51C50590}"/>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6243744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D02F2-0658-49E0-917A-135F3F9912BA}"/>
              </a:ext>
            </a:extLst>
          </p:cNvPr>
          <p:cNvSpPr>
            <a:spLocks noGrp="1"/>
          </p:cNvSpPr>
          <p:nvPr>
            <p:ph type="title"/>
          </p:nvPr>
        </p:nvSpPr>
        <p:spPr/>
        <p:txBody>
          <a:bodyPr/>
          <a:lstStyle/>
          <a:p>
            <a:r>
              <a:rPr lang="en-AU" dirty="0"/>
              <a:t>Across Fly Analyses</a:t>
            </a:r>
          </a:p>
        </p:txBody>
      </p:sp>
      <p:sp>
        <p:nvSpPr>
          <p:cNvPr id="3" name="Content Placeholder 2">
            <a:extLst>
              <a:ext uri="{FF2B5EF4-FFF2-40B4-BE49-F238E27FC236}">
                <a16:creationId xmlns:a16="http://schemas.microsoft.com/office/drawing/2014/main" id="{0564BA96-F01D-4275-892E-2A4CC5F0C5A0}"/>
              </a:ext>
            </a:extLst>
          </p:cNvPr>
          <p:cNvSpPr>
            <a:spLocks noGrp="1"/>
          </p:cNvSpPr>
          <p:nvPr>
            <p:ph idx="1"/>
          </p:nvPr>
        </p:nvSpPr>
        <p:spPr/>
        <p:txBody>
          <a:bodyPr/>
          <a:lstStyle/>
          <a:p>
            <a:r>
              <a:rPr lang="en-AU" dirty="0"/>
              <a:t>Power and coherence averaged across trials (8 x 2.25s trials)</a:t>
            </a:r>
          </a:p>
          <a:p>
            <a:pPr lvl="1"/>
            <a:r>
              <a:rPr lang="en-AU" dirty="0"/>
              <a:t>Will recompute for 18s for ‘fairer’ comparison with phi, later on</a:t>
            </a:r>
          </a:p>
          <a:p>
            <a:endParaRPr lang="en-AU" dirty="0"/>
          </a:p>
          <a:p>
            <a:r>
              <a:rPr lang="en-AU" dirty="0"/>
              <a:t>Classification is across 2 conditions x 13 flies</a:t>
            </a:r>
          </a:p>
          <a:p>
            <a:endParaRPr lang="en-AU" dirty="0"/>
          </a:p>
        </p:txBody>
      </p:sp>
    </p:spTree>
    <p:extLst>
      <p:ext uri="{BB962C8B-B14F-4D97-AF65-F5344CB8AC3E}">
        <p14:creationId xmlns:p14="http://schemas.microsoft.com/office/powerpoint/2010/main" val="14264776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B4ABF-81D1-4F2F-84BB-4F3BAEA5CE01}"/>
              </a:ext>
            </a:extLst>
          </p:cNvPr>
          <p:cNvSpPr>
            <a:spLocks noGrp="1"/>
          </p:cNvSpPr>
          <p:nvPr>
            <p:ph type="title"/>
          </p:nvPr>
        </p:nvSpPr>
        <p:spPr/>
        <p:txBody>
          <a:bodyPr/>
          <a:lstStyle/>
          <a:p>
            <a:r>
              <a:rPr lang="en-AU" dirty="0"/>
              <a:t>Power Classification Per Channel 0-10Hz</a:t>
            </a:r>
          </a:p>
        </p:txBody>
      </p:sp>
      <p:pic>
        <p:nvPicPr>
          <p:cNvPr id="3" name="Picture 2">
            <a:extLst>
              <a:ext uri="{FF2B5EF4-FFF2-40B4-BE49-F238E27FC236}">
                <a16:creationId xmlns:a16="http://schemas.microsoft.com/office/drawing/2014/main" id="{E578F1C8-A802-4144-A537-155760293CFD}"/>
              </a:ext>
            </a:extLst>
          </p:cNvPr>
          <p:cNvPicPr>
            <a:picLocks noChangeAspect="1"/>
          </p:cNvPicPr>
          <p:nvPr/>
        </p:nvPicPr>
        <p:blipFill>
          <a:blip r:embed="rId2">
            <a:clrChange>
              <a:clrFrom>
                <a:srgbClr val="F0F0F0"/>
              </a:clrFrom>
              <a:clrTo>
                <a:srgbClr val="F0F0F0">
                  <a:alpha val="0"/>
                </a:srgbClr>
              </a:clrTo>
            </a:clrChange>
          </a:blip>
          <a:stretch>
            <a:fillRect/>
          </a:stretch>
        </p:blipFill>
        <p:spPr>
          <a:xfrm>
            <a:off x="3394234" y="1821709"/>
            <a:ext cx="5403532" cy="4389924"/>
          </a:xfrm>
          <a:prstGeom prst="rect">
            <a:avLst/>
          </a:prstGeom>
        </p:spPr>
      </p:pic>
    </p:spTree>
    <p:extLst>
      <p:ext uri="{BB962C8B-B14F-4D97-AF65-F5344CB8AC3E}">
        <p14:creationId xmlns:p14="http://schemas.microsoft.com/office/powerpoint/2010/main" val="32471416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499E8-4508-4EBD-A78E-FAA8E12F8F01}"/>
              </a:ext>
            </a:extLst>
          </p:cNvPr>
          <p:cNvSpPr>
            <a:spLocks noGrp="1"/>
          </p:cNvSpPr>
          <p:nvPr>
            <p:ph type="title"/>
          </p:nvPr>
        </p:nvSpPr>
        <p:spPr/>
        <p:txBody>
          <a:bodyPr/>
          <a:lstStyle/>
          <a:p>
            <a:r>
              <a:rPr lang="en-AU" dirty="0"/>
              <a:t>2-ch Coherence Classification</a:t>
            </a:r>
          </a:p>
        </p:txBody>
      </p:sp>
      <p:pic>
        <p:nvPicPr>
          <p:cNvPr id="5" name="Picture 4">
            <a:extLst>
              <a:ext uri="{FF2B5EF4-FFF2-40B4-BE49-F238E27FC236}">
                <a16:creationId xmlns:a16="http://schemas.microsoft.com/office/drawing/2014/main" id="{5366767E-DBBC-4A95-8CBD-A2F2BB9A0F7B}"/>
              </a:ext>
            </a:extLst>
          </p:cNvPr>
          <p:cNvPicPr>
            <a:picLocks noChangeAspect="1"/>
          </p:cNvPicPr>
          <p:nvPr/>
        </p:nvPicPr>
        <p:blipFill>
          <a:blip r:embed="rId2">
            <a:clrChange>
              <a:clrFrom>
                <a:srgbClr val="F0F0F0"/>
              </a:clrFrom>
              <a:clrTo>
                <a:srgbClr val="F0F0F0">
                  <a:alpha val="0"/>
                </a:srgbClr>
              </a:clrTo>
            </a:clrChange>
          </a:blip>
          <a:stretch>
            <a:fillRect/>
          </a:stretch>
        </p:blipFill>
        <p:spPr>
          <a:xfrm>
            <a:off x="260040" y="1635061"/>
            <a:ext cx="5835960" cy="4667250"/>
          </a:xfrm>
          <a:prstGeom prst="rect">
            <a:avLst/>
          </a:prstGeom>
        </p:spPr>
      </p:pic>
      <p:pic>
        <p:nvPicPr>
          <p:cNvPr id="8" name="Picture 7">
            <a:extLst>
              <a:ext uri="{FF2B5EF4-FFF2-40B4-BE49-F238E27FC236}">
                <a16:creationId xmlns:a16="http://schemas.microsoft.com/office/drawing/2014/main" id="{8B7F5995-2705-4705-870B-E61546A21BFD}"/>
              </a:ext>
            </a:extLst>
          </p:cNvPr>
          <p:cNvPicPr>
            <a:picLocks noChangeAspect="1"/>
          </p:cNvPicPr>
          <p:nvPr/>
        </p:nvPicPr>
        <p:blipFill>
          <a:blip r:embed="rId3">
            <a:clrChange>
              <a:clrFrom>
                <a:srgbClr val="F0F0F0"/>
              </a:clrFrom>
              <a:clrTo>
                <a:srgbClr val="F0F0F0">
                  <a:alpha val="0"/>
                </a:srgbClr>
              </a:clrTo>
            </a:clrChange>
          </a:blip>
          <a:stretch>
            <a:fillRect/>
          </a:stretch>
        </p:blipFill>
        <p:spPr>
          <a:xfrm>
            <a:off x="6837004" y="1810512"/>
            <a:ext cx="5094956" cy="4078605"/>
          </a:xfrm>
          <a:prstGeom prst="rect">
            <a:avLst/>
          </a:prstGeom>
        </p:spPr>
      </p:pic>
    </p:spTree>
    <p:extLst>
      <p:ext uri="{BB962C8B-B14F-4D97-AF65-F5344CB8AC3E}">
        <p14:creationId xmlns:p14="http://schemas.microsoft.com/office/powerpoint/2010/main" val="32217494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62B3-2F86-4E9A-B0D3-01C07F9934C1}"/>
              </a:ext>
            </a:extLst>
          </p:cNvPr>
          <p:cNvSpPr>
            <a:spLocks noGrp="1"/>
          </p:cNvSpPr>
          <p:nvPr>
            <p:ph type="title"/>
          </p:nvPr>
        </p:nvSpPr>
        <p:spPr/>
        <p:txBody>
          <a:bodyPr/>
          <a:lstStyle/>
          <a:p>
            <a:r>
              <a:rPr lang="en-AU" dirty="0"/>
              <a:t>Coherence Classification Per Channel and Set Location (0-10Hz)</a:t>
            </a:r>
          </a:p>
        </p:txBody>
      </p:sp>
      <p:pic>
        <p:nvPicPr>
          <p:cNvPr id="5" name="Picture 4">
            <a:extLst>
              <a:ext uri="{FF2B5EF4-FFF2-40B4-BE49-F238E27FC236}">
                <a16:creationId xmlns:a16="http://schemas.microsoft.com/office/drawing/2014/main" id="{768E29BE-67F6-416E-83B3-D0BC5E8D1ABD}"/>
              </a:ext>
            </a:extLst>
          </p:cNvPr>
          <p:cNvPicPr>
            <a:picLocks noChangeAspect="1"/>
          </p:cNvPicPr>
          <p:nvPr/>
        </p:nvPicPr>
        <p:blipFill>
          <a:blip r:embed="rId2">
            <a:clrChange>
              <a:clrFrom>
                <a:srgbClr val="F0F0F0"/>
              </a:clrFrom>
              <a:clrTo>
                <a:srgbClr val="F0F0F0">
                  <a:alpha val="0"/>
                </a:srgbClr>
              </a:clrTo>
            </a:clrChange>
          </a:blip>
          <a:stretch>
            <a:fillRect/>
          </a:stretch>
        </p:blipFill>
        <p:spPr>
          <a:xfrm>
            <a:off x="6124964" y="1783079"/>
            <a:ext cx="5228836" cy="4280027"/>
          </a:xfrm>
          <a:prstGeom prst="rect">
            <a:avLst/>
          </a:prstGeom>
        </p:spPr>
      </p:pic>
      <p:pic>
        <p:nvPicPr>
          <p:cNvPr id="8" name="Picture 7">
            <a:extLst>
              <a:ext uri="{FF2B5EF4-FFF2-40B4-BE49-F238E27FC236}">
                <a16:creationId xmlns:a16="http://schemas.microsoft.com/office/drawing/2014/main" id="{42E5FE44-8B67-49C3-A5A0-B98E8049C013}"/>
              </a:ext>
            </a:extLst>
          </p:cNvPr>
          <p:cNvPicPr>
            <a:picLocks noChangeAspect="1"/>
          </p:cNvPicPr>
          <p:nvPr/>
        </p:nvPicPr>
        <p:blipFill>
          <a:blip r:embed="rId3">
            <a:clrChange>
              <a:clrFrom>
                <a:srgbClr val="F0F0F0"/>
              </a:clrFrom>
              <a:clrTo>
                <a:srgbClr val="F0F0F0">
                  <a:alpha val="0"/>
                </a:srgbClr>
              </a:clrTo>
            </a:clrChange>
          </a:blip>
          <a:stretch>
            <a:fillRect/>
          </a:stretch>
        </p:blipFill>
        <p:spPr>
          <a:xfrm>
            <a:off x="328042" y="1783079"/>
            <a:ext cx="5339713" cy="4280028"/>
          </a:xfrm>
          <a:prstGeom prst="rect">
            <a:avLst/>
          </a:prstGeom>
        </p:spPr>
      </p:pic>
    </p:spTree>
    <p:extLst>
      <p:ext uri="{BB962C8B-B14F-4D97-AF65-F5344CB8AC3E}">
        <p14:creationId xmlns:p14="http://schemas.microsoft.com/office/powerpoint/2010/main" val="24724023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1688A-8AF0-47FD-9DA2-ACC7DBD0E443}"/>
              </a:ext>
            </a:extLst>
          </p:cNvPr>
          <p:cNvSpPr>
            <a:spLocks noGrp="1"/>
          </p:cNvSpPr>
          <p:nvPr>
            <p:ph type="title"/>
          </p:nvPr>
        </p:nvSpPr>
        <p:spPr/>
        <p:txBody>
          <a:bodyPr/>
          <a:lstStyle/>
          <a:p>
            <a:r>
              <a:rPr lang="en-AU" dirty="0"/>
              <a:t>Phi-3 Within Fly Analysis</a:t>
            </a:r>
          </a:p>
        </p:txBody>
      </p:sp>
      <p:sp>
        <p:nvSpPr>
          <p:cNvPr id="3" name="Text Placeholder 2">
            <a:extLst>
              <a:ext uri="{FF2B5EF4-FFF2-40B4-BE49-F238E27FC236}">
                <a16:creationId xmlns:a16="http://schemas.microsoft.com/office/drawing/2014/main" id="{007837DD-0FC6-48E8-8577-BB289DCC600D}"/>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484966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846AB-C064-4F33-9E0E-AEAC459B681D}"/>
              </a:ext>
            </a:extLst>
          </p:cNvPr>
          <p:cNvSpPr>
            <a:spLocks noGrp="1"/>
          </p:cNvSpPr>
          <p:nvPr>
            <p:ph type="title"/>
          </p:nvPr>
        </p:nvSpPr>
        <p:spPr/>
        <p:txBody>
          <a:bodyPr/>
          <a:lstStyle/>
          <a:p>
            <a:r>
              <a:rPr lang="en-AU" dirty="0"/>
              <a:t>Integrated Information in Flies</a:t>
            </a:r>
          </a:p>
        </p:txBody>
      </p:sp>
      <p:sp>
        <p:nvSpPr>
          <p:cNvPr id="3" name="Content Placeholder 2">
            <a:extLst>
              <a:ext uri="{FF2B5EF4-FFF2-40B4-BE49-F238E27FC236}">
                <a16:creationId xmlns:a16="http://schemas.microsoft.com/office/drawing/2014/main" id="{4EB79E46-3F7F-4810-946E-A35B6E35A954}"/>
              </a:ext>
            </a:extLst>
          </p:cNvPr>
          <p:cNvSpPr>
            <a:spLocks noGrp="1"/>
          </p:cNvSpPr>
          <p:nvPr>
            <p:ph idx="1"/>
          </p:nvPr>
        </p:nvSpPr>
        <p:spPr/>
        <p:txBody>
          <a:bodyPr/>
          <a:lstStyle/>
          <a:p>
            <a:r>
              <a:rPr lang="en-AU" dirty="0"/>
              <a:t>Here we apply </a:t>
            </a:r>
            <a:r>
              <a:rPr lang="el-GR" dirty="0"/>
              <a:t>Φ</a:t>
            </a:r>
            <a:r>
              <a:rPr lang="en-AU" baseline="30000" dirty="0"/>
              <a:t>3.0</a:t>
            </a:r>
            <a:r>
              <a:rPr lang="en-AU" dirty="0"/>
              <a:t> and </a:t>
            </a:r>
            <a:r>
              <a:rPr lang="el-GR" dirty="0"/>
              <a:t>Φ</a:t>
            </a:r>
            <a:r>
              <a:rPr lang="en-AU" dirty="0"/>
              <a:t>* to flies</a:t>
            </a:r>
          </a:p>
          <a:p>
            <a:endParaRPr lang="en-AU" dirty="0"/>
          </a:p>
          <a:p>
            <a:r>
              <a:rPr lang="en-AU" dirty="0"/>
              <a:t>The fly model is a potentially good avenue – fly brain is much simpler than mammalian brain, yet flies still exhibit wide variety of complex behaviours</a:t>
            </a:r>
          </a:p>
        </p:txBody>
      </p:sp>
    </p:spTree>
    <p:extLst>
      <p:ext uri="{BB962C8B-B14F-4D97-AF65-F5344CB8AC3E}">
        <p14:creationId xmlns:p14="http://schemas.microsoft.com/office/powerpoint/2010/main" val="17693246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4F860-6E7E-4420-9706-162BF0E1A232}"/>
              </a:ext>
            </a:extLst>
          </p:cNvPr>
          <p:cNvSpPr>
            <a:spLocks noGrp="1"/>
          </p:cNvSpPr>
          <p:nvPr>
            <p:ph type="title"/>
          </p:nvPr>
        </p:nvSpPr>
        <p:spPr/>
        <p:txBody>
          <a:bodyPr/>
          <a:lstStyle/>
          <a:p>
            <a:r>
              <a:rPr lang="en-AU" dirty="0"/>
              <a:t>Within Fly Analysis</a:t>
            </a:r>
          </a:p>
        </p:txBody>
      </p:sp>
      <p:sp>
        <p:nvSpPr>
          <p:cNvPr id="3" name="Content Placeholder 2">
            <a:extLst>
              <a:ext uri="{FF2B5EF4-FFF2-40B4-BE49-F238E27FC236}">
                <a16:creationId xmlns:a16="http://schemas.microsoft.com/office/drawing/2014/main" id="{70A5FDB0-435F-4200-9615-EEB3F133C494}"/>
              </a:ext>
            </a:extLst>
          </p:cNvPr>
          <p:cNvSpPr>
            <a:spLocks noGrp="1"/>
          </p:cNvSpPr>
          <p:nvPr>
            <p:ph idx="1"/>
          </p:nvPr>
        </p:nvSpPr>
        <p:spPr/>
        <p:txBody>
          <a:bodyPr/>
          <a:lstStyle/>
          <a:p>
            <a:r>
              <a:rPr lang="en-AU" dirty="0"/>
              <a:t>Phi-3 computed using 2 conditions x 8 trials x 2.25s TPMs</a:t>
            </a:r>
          </a:p>
          <a:p>
            <a:endParaRPr lang="en-AU" dirty="0"/>
          </a:p>
          <a:p>
            <a:r>
              <a:rPr lang="en-AU" dirty="0"/>
              <a:t>Classification is across 2 conditions x 8 trials, within fly</a:t>
            </a:r>
          </a:p>
        </p:txBody>
      </p:sp>
    </p:spTree>
    <p:extLst>
      <p:ext uri="{BB962C8B-B14F-4D97-AF65-F5344CB8AC3E}">
        <p14:creationId xmlns:p14="http://schemas.microsoft.com/office/powerpoint/2010/main" val="3421162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4F860-6E7E-4420-9706-162BF0E1A232}"/>
              </a:ext>
            </a:extLst>
          </p:cNvPr>
          <p:cNvSpPr>
            <a:spLocks noGrp="1"/>
          </p:cNvSpPr>
          <p:nvPr>
            <p:ph type="title"/>
          </p:nvPr>
        </p:nvSpPr>
        <p:spPr/>
        <p:txBody>
          <a:bodyPr/>
          <a:lstStyle/>
          <a:p>
            <a:r>
              <a:rPr lang="en-AU" dirty="0"/>
              <a:t>Mapping set location and globality to 2D</a:t>
            </a:r>
          </a:p>
        </p:txBody>
      </p:sp>
      <p:sp>
        <p:nvSpPr>
          <p:cNvPr id="3" name="Content Placeholder 2">
            <a:extLst>
              <a:ext uri="{FF2B5EF4-FFF2-40B4-BE49-F238E27FC236}">
                <a16:creationId xmlns:a16="http://schemas.microsoft.com/office/drawing/2014/main" id="{70A5FDB0-435F-4200-9615-EEB3F133C494}"/>
              </a:ext>
            </a:extLst>
          </p:cNvPr>
          <p:cNvSpPr>
            <a:spLocks noGrp="1"/>
          </p:cNvSpPr>
          <p:nvPr>
            <p:ph idx="1"/>
          </p:nvPr>
        </p:nvSpPr>
        <p:spPr/>
        <p:txBody>
          <a:bodyPr/>
          <a:lstStyle/>
          <a:p>
            <a:r>
              <a:rPr lang="en-AU" dirty="0"/>
              <a:t>Goal – visualise phi-pattern in 2D space</a:t>
            </a:r>
          </a:p>
          <a:p>
            <a:pPr lvl="1"/>
            <a:r>
              <a:rPr lang="en-AU" dirty="0"/>
              <a:t>But we have 2-, 3-, and 4-D spaces (for 2, 3, and 4 channel set combinations)</a:t>
            </a:r>
          </a:p>
          <a:p>
            <a:endParaRPr lang="en-AU" dirty="0"/>
          </a:p>
          <a:p>
            <a:r>
              <a:rPr lang="en-AU" dirty="0"/>
              <a:t>Reduction to 2 dimensions:</a:t>
            </a:r>
          </a:p>
          <a:p>
            <a:pPr lvl="1"/>
            <a:r>
              <a:rPr lang="en-AU" dirty="0"/>
              <a:t>Location – where is the </a:t>
            </a:r>
            <a:r>
              <a:rPr lang="en-AU" dirty="0" err="1"/>
              <a:t>center</a:t>
            </a:r>
            <a:r>
              <a:rPr lang="en-AU" dirty="0"/>
              <a:t> of the set?</a:t>
            </a:r>
          </a:p>
          <a:p>
            <a:pPr lvl="2"/>
            <a:r>
              <a:rPr lang="en-AU" dirty="0"/>
              <a:t>‘set </a:t>
            </a:r>
            <a:r>
              <a:rPr lang="en-AU" dirty="0" err="1"/>
              <a:t>center</a:t>
            </a:r>
            <a:r>
              <a:rPr lang="en-AU" dirty="0"/>
              <a:t>’</a:t>
            </a:r>
          </a:p>
          <a:p>
            <a:pPr lvl="1"/>
            <a:r>
              <a:rPr lang="en-AU" dirty="0"/>
              <a:t>Globality – how far apart are the channels in the set?</a:t>
            </a:r>
          </a:p>
          <a:p>
            <a:pPr lvl="2"/>
            <a:r>
              <a:rPr lang="en-AU" dirty="0"/>
              <a:t>‘set path distance’</a:t>
            </a:r>
          </a:p>
        </p:txBody>
      </p:sp>
    </p:spTree>
    <p:extLst>
      <p:ext uri="{BB962C8B-B14F-4D97-AF65-F5344CB8AC3E}">
        <p14:creationId xmlns:p14="http://schemas.microsoft.com/office/powerpoint/2010/main" val="4846009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3C1CE-4F0E-48FF-91C4-D1DCCB114D1D}"/>
              </a:ext>
            </a:extLst>
          </p:cNvPr>
          <p:cNvSpPr>
            <a:spLocks noGrp="1"/>
          </p:cNvSpPr>
          <p:nvPr>
            <p:ph type="title"/>
          </p:nvPr>
        </p:nvSpPr>
        <p:spPr/>
        <p:txBody>
          <a:bodyPr/>
          <a:lstStyle/>
          <a:p>
            <a:r>
              <a:rPr lang="en-AU" dirty="0"/>
              <a:t>Phi-3 values using 2.25s TPM</a:t>
            </a:r>
          </a:p>
        </p:txBody>
      </p:sp>
      <p:pic>
        <p:nvPicPr>
          <p:cNvPr id="3" name="Picture 2">
            <a:extLst>
              <a:ext uri="{FF2B5EF4-FFF2-40B4-BE49-F238E27FC236}">
                <a16:creationId xmlns:a16="http://schemas.microsoft.com/office/drawing/2014/main" id="{EC97AF33-3510-411C-B5C7-5A34A10C765E}"/>
              </a:ext>
            </a:extLst>
          </p:cNvPr>
          <p:cNvPicPr>
            <a:picLocks noChangeAspect="1"/>
          </p:cNvPicPr>
          <p:nvPr/>
        </p:nvPicPr>
        <p:blipFill rotWithShape="1">
          <a:blip r:embed="rId3">
            <a:clrChange>
              <a:clrFrom>
                <a:srgbClr val="F0F0F0"/>
              </a:clrFrom>
              <a:clrTo>
                <a:srgbClr val="F0F0F0">
                  <a:alpha val="0"/>
                </a:srgbClr>
              </a:clrTo>
            </a:clrChange>
          </a:blip>
          <a:srcRect r="51985"/>
          <a:stretch/>
        </p:blipFill>
        <p:spPr>
          <a:xfrm>
            <a:off x="0" y="1546244"/>
            <a:ext cx="5853953" cy="4782838"/>
          </a:xfrm>
          <a:prstGeom prst="rect">
            <a:avLst/>
          </a:prstGeom>
        </p:spPr>
      </p:pic>
      <p:pic>
        <p:nvPicPr>
          <p:cNvPr id="6" name="Picture 5">
            <a:extLst>
              <a:ext uri="{FF2B5EF4-FFF2-40B4-BE49-F238E27FC236}">
                <a16:creationId xmlns:a16="http://schemas.microsoft.com/office/drawing/2014/main" id="{023F1E1F-6834-4E83-8323-5F42EBA4F0F2}"/>
              </a:ext>
            </a:extLst>
          </p:cNvPr>
          <p:cNvPicPr>
            <a:picLocks noChangeAspect="1"/>
          </p:cNvPicPr>
          <p:nvPr/>
        </p:nvPicPr>
        <p:blipFill rotWithShape="1">
          <a:blip r:embed="rId3">
            <a:clrChange>
              <a:clrFrom>
                <a:srgbClr val="F0F0F0"/>
              </a:clrFrom>
              <a:clrTo>
                <a:srgbClr val="F0F0F0">
                  <a:alpha val="0"/>
                </a:srgbClr>
              </a:clrTo>
            </a:clrChange>
          </a:blip>
          <a:srcRect l="52573"/>
          <a:stretch/>
        </p:blipFill>
        <p:spPr>
          <a:xfrm>
            <a:off x="6409765" y="1546244"/>
            <a:ext cx="5782235" cy="4782838"/>
          </a:xfrm>
          <a:prstGeom prst="rect">
            <a:avLst/>
          </a:prstGeom>
        </p:spPr>
      </p:pic>
      <p:sp>
        <p:nvSpPr>
          <p:cNvPr id="4" name="TextBox 3">
            <a:extLst>
              <a:ext uri="{FF2B5EF4-FFF2-40B4-BE49-F238E27FC236}">
                <a16:creationId xmlns:a16="http://schemas.microsoft.com/office/drawing/2014/main" id="{DED59CF1-F3AA-4183-B0AB-ABB28B155B0B}"/>
              </a:ext>
            </a:extLst>
          </p:cNvPr>
          <p:cNvSpPr txBox="1"/>
          <p:nvPr/>
        </p:nvSpPr>
        <p:spPr>
          <a:xfrm>
            <a:off x="2106707" y="1356212"/>
            <a:ext cx="1371600" cy="369332"/>
          </a:xfrm>
          <a:prstGeom prst="rect">
            <a:avLst/>
          </a:prstGeom>
          <a:noFill/>
        </p:spPr>
        <p:txBody>
          <a:bodyPr wrap="square" rtlCol="0">
            <a:spAutoFit/>
          </a:bodyPr>
          <a:lstStyle/>
          <a:p>
            <a:r>
              <a:rPr lang="en-AU" dirty="0"/>
              <a:t>Awake</a:t>
            </a:r>
          </a:p>
        </p:txBody>
      </p:sp>
      <p:sp>
        <p:nvSpPr>
          <p:cNvPr id="7" name="TextBox 6">
            <a:extLst>
              <a:ext uri="{FF2B5EF4-FFF2-40B4-BE49-F238E27FC236}">
                <a16:creationId xmlns:a16="http://schemas.microsoft.com/office/drawing/2014/main" id="{358A4DE0-56E1-4472-BDB6-3FF8F3AA6146}"/>
              </a:ext>
            </a:extLst>
          </p:cNvPr>
          <p:cNvSpPr txBox="1"/>
          <p:nvPr/>
        </p:nvSpPr>
        <p:spPr>
          <a:xfrm>
            <a:off x="8713692" y="1341070"/>
            <a:ext cx="1748119" cy="369332"/>
          </a:xfrm>
          <a:prstGeom prst="rect">
            <a:avLst/>
          </a:prstGeom>
          <a:noFill/>
        </p:spPr>
        <p:txBody>
          <a:bodyPr wrap="square" rtlCol="0">
            <a:spAutoFit/>
          </a:bodyPr>
          <a:lstStyle/>
          <a:p>
            <a:r>
              <a:rPr lang="en-AU" dirty="0"/>
              <a:t>Awake/</a:t>
            </a:r>
            <a:r>
              <a:rPr lang="en-AU" dirty="0" err="1"/>
              <a:t>Anest</a:t>
            </a:r>
            <a:endParaRPr lang="en-AU" dirty="0"/>
          </a:p>
        </p:txBody>
      </p:sp>
      <p:sp>
        <p:nvSpPr>
          <p:cNvPr id="8" name="TextBox 7">
            <a:extLst>
              <a:ext uri="{FF2B5EF4-FFF2-40B4-BE49-F238E27FC236}">
                <a16:creationId xmlns:a16="http://schemas.microsoft.com/office/drawing/2014/main" id="{5F83920E-1086-49F1-A499-C3A30E0231CB}"/>
              </a:ext>
            </a:extLst>
          </p:cNvPr>
          <p:cNvSpPr txBox="1"/>
          <p:nvPr/>
        </p:nvSpPr>
        <p:spPr>
          <a:xfrm>
            <a:off x="8346928" y="6434728"/>
            <a:ext cx="3845072" cy="430887"/>
          </a:xfrm>
          <a:prstGeom prst="rect">
            <a:avLst/>
          </a:prstGeom>
          <a:noFill/>
        </p:spPr>
        <p:txBody>
          <a:bodyPr wrap="square" rtlCol="0">
            <a:spAutoFit/>
          </a:bodyPr>
          <a:lstStyle/>
          <a:p>
            <a:r>
              <a:rPr lang="en-AU" sz="1100" dirty="0"/>
              <a:t>Note: (x, y) are jittered by +-~.4 of minimum change in axis; this is due to multiple sets having the same position</a:t>
            </a:r>
          </a:p>
        </p:txBody>
      </p:sp>
    </p:spTree>
    <p:extLst>
      <p:ext uri="{BB962C8B-B14F-4D97-AF65-F5344CB8AC3E}">
        <p14:creationId xmlns:p14="http://schemas.microsoft.com/office/powerpoint/2010/main" val="13895890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3C1CE-4F0E-48FF-91C4-D1DCCB114D1D}"/>
              </a:ext>
            </a:extLst>
          </p:cNvPr>
          <p:cNvSpPr>
            <a:spLocks noGrp="1"/>
          </p:cNvSpPr>
          <p:nvPr>
            <p:ph type="title"/>
          </p:nvPr>
        </p:nvSpPr>
        <p:spPr/>
        <p:txBody>
          <a:bodyPr/>
          <a:lstStyle/>
          <a:p>
            <a:r>
              <a:rPr lang="en-AU" dirty="0"/>
              <a:t>Phi-3 values using 2.25s TPM</a:t>
            </a:r>
          </a:p>
        </p:txBody>
      </p:sp>
      <p:pic>
        <p:nvPicPr>
          <p:cNvPr id="5" name="Picture 4">
            <a:extLst>
              <a:ext uri="{FF2B5EF4-FFF2-40B4-BE49-F238E27FC236}">
                <a16:creationId xmlns:a16="http://schemas.microsoft.com/office/drawing/2014/main" id="{6BAD93BC-24F6-49B6-B2F8-B4900414C7D3}"/>
              </a:ext>
            </a:extLst>
          </p:cNvPr>
          <p:cNvPicPr>
            <a:picLocks noChangeAspect="1"/>
          </p:cNvPicPr>
          <p:nvPr/>
        </p:nvPicPr>
        <p:blipFill rotWithShape="1">
          <a:blip r:embed="rId3">
            <a:clrChange>
              <a:clrFrom>
                <a:srgbClr val="F0F0F0"/>
              </a:clrFrom>
              <a:clrTo>
                <a:srgbClr val="F0F0F0">
                  <a:alpha val="0"/>
                </a:srgbClr>
              </a:clrTo>
            </a:clrChange>
          </a:blip>
          <a:srcRect r="69926"/>
          <a:stretch/>
        </p:blipFill>
        <p:spPr>
          <a:xfrm>
            <a:off x="0" y="2201676"/>
            <a:ext cx="4032544" cy="3389370"/>
          </a:xfrm>
          <a:prstGeom prst="rect">
            <a:avLst/>
          </a:prstGeom>
        </p:spPr>
      </p:pic>
      <p:sp>
        <p:nvSpPr>
          <p:cNvPr id="6" name="TextBox 5">
            <a:extLst>
              <a:ext uri="{FF2B5EF4-FFF2-40B4-BE49-F238E27FC236}">
                <a16:creationId xmlns:a16="http://schemas.microsoft.com/office/drawing/2014/main" id="{94AAABF7-BA11-4664-87DF-954D2AE76F27}"/>
              </a:ext>
            </a:extLst>
          </p:cNvPr>
          <p:cNvSpPr txBox="1"/>
          <p:nvPr/>
        </p:nvSpPr>
        <p:spPr>
          <a:xfrm>
            <a:off x="5221940" y="1649457"/>
            <a:ext cx="1748119" cy="369332"/>
          </a:xfrm>
          <a:prstGeom prst="rect">
            <a:avLst/>
          </a:prstGeom>
          <a:noFill/>
        </p:spPr>
        <p:txBody>
          <a:bodyPr wrap="square" rtlCol="0">
            <a:spAutoFit/>
          </a:bodyPr>
          <a:lstStyle/>
          <a:p>
            <a:r>
              <a:rPr lang="en-AU" dirty="0"/>
              <a:t>Awake/</a:t>
            </a:r>
            <a:r>
              <a:rPr lang="en-AU" dirty="0" err="1"/>
              <a:t>Anest</a:t>
            </a:r>
            <a:endParaRPr lang="en-AU" dirty="0"/>
          </a:p>
        </p:txBody>
      </p:sp>
      <p:pic>
        <p:nvPicPr>
          <p:cNvPr id="7" name="Picture 6">
            <a:extLst>
              <a:ext uri="{FF2B5EF4-FFF2-40B4-BE49-F238E27FC236}">
                <a16:creationId xmlns:a16="http://schemas.microsoft.com/office/drawing/2014/main" id="{F4E87DD0-0550-42B8-803E-21F1C2BBDA67}"/>
              </a:ext>
            </a:extLst>
          </p:cNvPr>
          <p:cNvPicPr>
            <a:picLocks noChangeAspect="1"/>
          </p:cNvPicPr>
          <p:nvPr/>
        </p:nvPicPr>
        <p:blipFill rotWithShape="1">
          <a:blip r:embed="rId3">
            <a:clrChange>
              <a:clrFrom>
                <a:srgbClr val="F0F0F0"/>
              </a:clrFrom>
              <a:clrTo>
                <a:srgbClr val="F0F0F0">
                  <a:alpha val="0"/>
                </a:srgbClr>
              </a:clrTo>
            </a:clrChange>
          </a:blip>
          <a:srcRect l="34706" r="35220"/>
          <a:stretch/>
        </p:blipFill>
        <p:spPr>
          <a:xfrm>
            <a:off x="4059437" y="2209069"/>
            <a:ext cx="4032544" cy="3389370"/>
          </a:xfrm>
          <a:prstGeom prst="rect">
            <a:avLst/>
          </a:prstGeom>
        </p:spPr>
      </p:pic>
      <p:pic>
        <p:nvPicPr>
          <p:cNvPr id="8" name="Picture 7">
            <a:extLst>
              <a:ext uri="{FF2B5EF4-FFF2-40B4-BE49-F238E27FC236}">
                <a16:creationId xmlns:a16="http://schemas.microsoft.com/office/drawing/2014/main" id="{5D2F85D4-8F59-4ADC-8FCC-A4A5E6A816CA}"/>
              </a:ext>
            </a:extLst>
          </p:cNvPr>
          <p:cNvPicPr>
            <a:picLocks noChangeAspect="1"/>
          </p:cNvPicPr>
          <p:nvPr/>
        </p:nvPicPr>
        <p:blipFill rotWithShape="1">
          <a:blip r:embed="rId3">
            <a:clrChange>
              <a:clrFrom>
                <a:srgbClr val="F0F0F0"/>
              </a:clrFrom>
              <a:clrTo>
                <a:srgbClr val="F0F0F0">
                  <a:alpha val="0"/>
                </a:srgbClr>
              </a:clrTo>
            </a:clrChange>
          </a:blip>
          <a:srcRect l="69926"/>
          <a:stretch/>
        </p:blipFill>
        <p:spPr>
          <a:xfrm>
            <a:off x="8159456" y="2182904"/>
            <a:ext cx="4032544" cy="3389370"/>
          </a:xfrm>
          <a:prstGeom prst="rect">
            <a:avLst/>
          </a:prstGeom>
        </p:spPr>
      </p:pic>
      <p:sp>
        <p:nvSpPr>
          <p:cNvPr id="10" name="TextBox 9">
            <a:extLst>
              <a:ext uri="{FF2B5EF4-FFF2-40B4-BE49-F238E27FC236}">
                <a16:creationId xmlns:a16="http://schemas.microsoft.com/office/drawing/2014/main" id="{A8D8978E-9384-4FE9-BAFD-3F4CB39F97B1}"/>
              </a:ext>
            </a:extLst>
          </p:cNvPr>
          <p:cNvSpPr txBox="1"/>
          <p:nvPr/>
        </p:nvSpPr>
        <p:spPr>
          <a:xfrm>
            <a:off x="484094" y="5652228"/>
            <a:ext cx="3657600" cy="646331"/>
          </a:xfrm>
          <a:prstGeom prst="rect">
            <a:avLst/>
          </a:prstGeom>
          <a:noFill/>
        </p:spPr>
        <p:txBody>
          <a:bodyPr wrap="square" rtlCol="0">
            <a:spAutoFit/>
          </a:bodyPr>
          <a:lstStyle/>
          <a:p>
            <a:r>
              <a:rPr lang="en-AU" dirty="0"/>
              <a:t>Distance: r = -.07, p = .5</a:t>
            </a:r>
          </a:p>
          <a:p>
            <a:r>
              <a:rPr lang="en-AU" dirty="0" err="1"/>
              <a:t>Center</a:t>
            </a:r>
            <a:r>
              <a:rPr lang="en-AU" dirty="0"/>
              <a:t>: r = -.55, </a:t>
            </a:r>
            <a:r>
              <a:rPr lang="en-AU" b="1" dirty="0"/>
              <a:t>p &lt;&lt; .001</a:t>
            </a:r>
          </a:p>
        </p:txBody>
      </p:sp>
      <p:sp>
        <p:nvSpPr>
          <p:cNvPr id="13" name="TextBox 12">
            <a:extLst>
              <a:ext uri="{FF2B5EF4-FFF2-40B4-BE49-F238E27FC236}">
                <a16:creationId xmlns:a16="http://schemas.microsoft.com/office/drawing/2014/main" id="{74D12913-03EF-4C70-9E2F-7C8F86319E35}"/>
              </a:ext>
            </a:extLst>
          </p:cNvPr>
          <p:cNvSpPr txBox="1"/>
          <p:nvPr/>
        </p:nvSpPr>
        <p:spPr>
          <a:xfrm>
            <a:off x="4501856" y="5652228"/>
            <a:ext cx="3657600" cy="646331"/>
          </a:xfrm>
          <a:prstGeom prst="rect">
            <a:avLst/>
          </a:prstGeom>
          <a:noFill/>
        </p:spPr>
        <p:txBody>
          <a:bodyPr wrap="square" rtlCol="0">
            <a:spAutoFit/>
          </a:bodyPr>
          <a:lstStyle/>
          <a:p>
            <a:r>
              <a:rPr lang="en-AU" dirty="0"/>
              <a:t>Distance: r = .00, p = .98</a:t>
            </a:r>
          </a:p>
          <a:p>
            <a:r>
              <a:rPr lang="en-AU" dirty="0" err="1"/>
              <a:t>Center</a:t>
            </a:r>
            <a:r>
              <a:rPr lang="en-AU" dirty="0"/>
              <a:t>: r = -.57, </a:t>
            </a:r>
            <a:r>
              <a:rPr lang="en-AU" b="1" dirty="0"/>
              <a:t>p &lt;&lt; .001</a:t>
            </a:r>
          </a:p>
        </p:txBody>
      </p:sp>
      <p:sp>
        <p:nvSpPr>
          <p:cNvPr id="14" name="TextBox 13">
            <a:extLst>
              <a:ext uri="{FF2B5EF4-FFF2-40B4-BE49-F238E27FC236}">
                <a16:creationId xmlns:a16="http://schemas.microsoft.com/office/drawing/2014/main" id="{00DBB543-CB14-4259-8D2E-8E50AB9DB5C1}"/>
              </a:ext>
            </a:extLst>
          </p:cNvPr>
          <p:cNvSpPr txBox="1"/>
          <p:nvPr/>
        </p:nvSpPr>
        <p:spPr>
          <a:xfrm>
            <a:off x="8776446" y="5652228"/>
            <a:ext cx="3657600" cy="646331"/>
          </a:xfrm>
          <a:prstGeom prst="rect">
            <a:avLst/>
          </a:prstGeom>
          <a:noFill/>
        </p:spPr>
        <p:txBody>
          <a:bodyPr wrap="square" rtlCol="0">
            <a:spAutoFit/>
          </a:bodyPr>
          <a:lstStyle/>
          <a:p>
            <a:r>
              <a:rPr lang="en-AU" dirty="0"/>
              <a:t>Distance: r = .16, </a:t>
            </a:r>
            <a:r>
              <a:rPr lang="en-AU" b="1" dirty="0"/>
              <a:t>p &lt;&lt; .001</a:t>
            </a:r>
          </a:p>
          <a:p>
            <a:r>
              <a:rPr lang="en-AU" dirty="0" err="1"/>
              <a:t>Center</a:t>
            </a:r>
            <a:r>
              <a:rPr lang="en-AU" dirty="0"/>
              <a:t>: r = -.51, </a:t>
            </a:r>
            <a:r>
              <a:rPr lang="en-AU" b="1" dirty="0"/>
              <a:t>p &lt;&lt; .001</a:t>
            </a:r>
          </a:p>
        </p:txBody>
      </p:sp>
    </p:spTree>
    <p:extLst>
      <p:ext uri="{BB962C8B-B14F-4D97-AF65-F5344CB8AC3E}">
        <p14:creationId xmlns:p14="http://schemas.microsoft.com/office/powerpoint/2010/main" val="42748756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A7720FE-83A2-414B-80F1-AA537E318099}"/>
              </a:ext>
            </a:extLst>
          </p:cNvPr>
          <p:cNvPicPr>
            <a:picLocks noChangeAspect="1"/>
          </p:cNvPicPr>
          <p:nvPr/>
        </p:nvPicPr>
        <p:blipFill rotWithShape="1">
          <a:blip r:embed="rId3">
            <a:clrChange>
              <a:clrFrom>
                <a:srgbClr val="F0F0F0"/>
              </a:clrFrom>
              <a:clrTo>
                <a:srgbClr val="F0F0F0">
                  <a:alpha val="0"/>
                </a:srgbClr>
              </a:clrTo>
            </a:clrChange>
          </a:blip>
          <a:srcRect r="69853"/>
          <a:stretch/>
        </p:blipFill>
        <p:spPr>
          <a:xfrm>
            <a:off x="-50881" y="2416829"/>
            <a:ext cx="4071514" cy="3193164"/>
          </a:xfrm>
          <a:prstGeom prst="rect">
            <a:avLst/>
          </a:prstGeom>
        </p:spPr>
      </p:pic>
      <p:pic>
        <p:nvPicPr>
          <p:cNvPr id="10" name="Picture 9">
            <a:extLst>
              <a:ext uri="{FF2B5EF4-FFF2-40B4-BE49-F238E27FC236}">
                <a16:creationId xmlns:a16="http://schemas.microsoft.com/office/drawing/2014/main" id="{318B5118-AB79-4844-85DE-C28EFC3518E6}"/>
              </a:ext>
            </a:extLst>
          </p:cNvPr>
          <p:cNvPicPr>
            <a:picLocks noChangeAspect="1"/>
          </p:cNvPicPr>
          <p:nvPr/>
        </p:nvPicPr>
        <p:blipFill rotWithShape="1">
          <a:blip r:embed="rId3">
            <a:clrChange>
              <a:clrFrom>
                <a:srgbClr val="F0F0F0"/>
              </a:clrFrom>
              <a:clrTo>
                <a:srgbClr val="F0F0F0">
                  <a:alpha val="0"/>
                </a:srgbClr>
              </a:clrTo>
            </a:clrChange>
          </a:blip>
          <a:srcRect l="35037" r="34816"/>
          <a:stretch/>
        </p:blipFill>
        <p:spPr>
          <a:xfrm>
            <a:off x="4100019" y="2414745"/>
            <a:ext cx="4071514" cy="3193164"/>
          </a:xfrm>
          <a:prstGeom prst="rect">
            <a:avLst/>
          </a:prstGeom>
        </p:spPr>
      </p:pic>
      <p:pic>
        <p:nvPicPr>
          <p:cNvPr id="11" name="Picture 10">
            <a:extLst>
              <a:ext uri="{FF2B5EF4-FFF2-40B4-BE49-F238E27FC236}">
                <a16:creationId xmlns:a16="http://schemas.microsoft.com/office/drawing/2014/main" id="{BF676394-A91E-4E96-8ECF-E4DFF1DA084D}"/>
              </a:ext>
            </a:extLst>
          </p:cNvPr>
          <p:cNvPicPr>
            <a:picLocks noChangeAspect="1"/>
          </p:cNvPicPr>
          <p:nvPr/>
        </p:nvPicPr>
        <p:blipFill rotWithShape="1">
          <a:blip r:embed="rId3">
            <a:clrChange>
              <a:clrFrom>
                <a:srgbClr val="F0F0F0"/>
              </a:clrFrom>
              <a:clrTo>
                <a:srgbClr val="F0F0F0">
                  <a:alpha val="0"/>
                </a:srgbClr>
              </a:clrTo>
            </a:clrChange>
          </a:blip>
          <a:srcRect l="69853"/>
          <a:stretch/>
        </p:blipFill>
        <p:spPr>
          <a:xfrm>
            <a:off x="8139971" y="2370652"/>
            <a:ext cx="4071514" cy="3193164"/>
          </a:xfrm>
          <a:prstGeom prst="rect">
            <a:avLst/>
          </a:prstGeom>
        </p:spPr>
      </p:pic>
      <p:sp>
        <p:nvSpPr>
          <p:cNvPr id="2" name="Title 1">
            <a:extLst>
              <a:ext uri="{FF2B5EF4-FFF2-40B4-BE49-F238E27FC236}">
                <a16:creationId xmlns:a16="http://schemas.microsoft.com/office/drawing/2014/main" id="{0E23C1CE-4F0E-48FF-91C4-D1DCCB114D1D}"/>
              </a:ext>
            </a:extLst>
          </p:cNvPr>
          <p:cNvSpPr>
            <a:spLocks noGrp="1"/>
          </p:cNvSpPr>
          <p:nvPr>
            <p:ph type="title"/>
          </p:nvPr>
        </p:nvSpPr>
        <p:spPr/>
        <p:txBody>
          <a:bodyPr/>
          <a:lstStyle/>
          <a:p>
            <a:r>
              <a:rPr lang="en-AU" dirty="0"/>
              <a:t>Classification using 2.25s TPM Phi-3</a:t>
            </a:r>
          </a:p>
        </p:txBody>
      </p:sp>
      <p:sp>
        <p:nvSpPr>
          <p:cNvPr id="6" name="TextBox 5">
            <a:extLst>
              <a:ext uri="{FF2B5EF4-FFF2-40B4-BE49-F238E27FC236}">
                <a16:creationId xmlns:a16="http://schemas.microsoft.com/office/drawing/2014/main" id="{94AAABF7-BA11-4664-87DF-954D2AE76F27}"/>
              </a:ext>
            </a:extLst>
          </p:cNvPr>
          <p:cNvSpPr txBox="1"/>
          <p:nvPr/>
        </p:nvSpPr>
        <p:spPr>
          <a:xfrm>
            <a:off x="3491752" y="1734781"/>
            <a:ext cx="6010836" cy="369332"/>
          </a:xfrm>
          <a:prstGeom prst="rect">
            <a:avLst/>
          </a:prstGeom>
          <a:noFill/>
        </p:spPr>
        <p:txBody>
          <a:bodyPr wrap="square" rtlCol="0">
            <a:spAutoFit/>
          </a:bodyPr>
          <a:lstStyle/>
          <a:p>
            <a:r>
              <a:rPr lang="en-AU" dirty="0"/>
              <a:t>Leave-one-out classification across 8+8 (</a:t>
            </a:r>
            <a:r>
              <a:rPr lang="en-AU" dirty="0" err="1"/>
              <a:t>awake+anest</a:t>
            </a:r>
            <a:r>
              <a:rPr lang="en-AU" dirty="0"/>
              <a:t>) trials</a:t>
            </a:r>
          </a:p>
        </p:txBody>
      </p:sp>
      <p:sp>
        <p:nvSpPr>
          <p:cNvPr id="12" name="TextBox 11">
            <a:extLst>
              <a:ext uri="{FF2B5EF4-FFF2-40B4-BE49-F238E27FC236}">
                <a16:creationId xmlns:a16="http://schemas.microsoft.com/office/drawing/2014/main" id="{13F3993F-B49E-4FB8-9DDE-E439D91FD839}"/>
              </a:ext>
            </a:extLst>
          </p:cNvPr>
          <p:cNvSpPr txBox="1"/>
          <p:nvPr/>
        </p:nvSpPr>
        <p:spPr>
          <a:xfrm>
            <a:off x="484094" y="5759804"/>
            <a:ext cx="3657600" cy="646331"/>
          </a:xfrm>
          <a:prstGeom prst="rect">
            <a:avLst/>
          </a:prstGeom>
          <a:noFill/>
        </p:spPr>
        <p:txBody>
          <a:bodyPr wrap="square" rtlCol="0">
            <a:spAutoFit/>
          </a:bodyPr>
          <a:lstStyle/>
          <a:p>
            <a:r>
              <a:rPr lang="en-AU" dirty="0"/>
              <a:t>Distance: r = -.09, p = .36</a:t>
            </a:r>
          </a:p>
          <a:p>
            <a:r>
              <a:rPr lang="en-AU" dirty="0" err="1"/>
              <a:t>Center</a:t>
            </a:r>
            <a:r>
              <a:rPr lang="en-AU" dirty="0"/>
              <a:t>: r = -.17, p = .08</a:t>
            </a:r>
          </a:p>
        </p:txBody>
      </p:sp>
      <p:sp>
        <p:nvSpPr>
          <p:cNvPr id="13" name="TextBox 12">
            <a:extLst>
              <a:ext uri="{FF2B5EF4-FFF2-40B4-BE49-F238E27FC236}">
                <a16:creationId xmlns:a16="http://schemas.microsoft.com/office/drawing/2014/main" id="{A4AC359F-92A5-4C01-A0FC-DBF1B1B9E2A2}"/>
              </a:ext>
            </a:extLst>
          </p:cNvPr>
          <p:cNvSpPr txBox="1"/>
          <p:nvPr/>
        </p:nvSpPr>
        <p:spPr>
          <a:xfrm>
            <a:off x="4501856" y="5759804"/>
            <a:ext cx="3657600" cy="646331"/>
          </a:xfrm>
          <a:prstGeom prst="rect">
            <a:avLst/>
          </a:prstGeom>
          <a:noFill/>
        </p:spPr>
        <p:txBody>
          <a:bodyPr wrap="square" rtlCol="0">
            <a:spAutoFit/>
          </a:bodyPr>
          <a:lstStyle/>
          <a:p>
            <a:r>
              <a:rPr lang="en-AU" dirty="0"/>
              <a:t>Distance: r = -.32, </a:t>
            </a:r>
            <a:r>
              <a:rPr lang="en-AU" b="1" dirty="0"/>
              <a:t>p &lt;&lt; .001</a:t>
            </a:r>
          </a:p>
          <a:p>
            <a:r>
              <a:rPr lang="en-AU" dirty="0" err="1"/>
              <a:t>Center</a:t>
            </a:r>
            <a:r>
              <a:rPr lang="en-AU" dirty="0"/>
              <a:t>: r = -.14, </a:t>
            </a:r>
            <a:r>
              <a:rPr lang="en-AU" b="1" dirty="0"/>
              <a:t>p = .002</a:t>
            </a:r>
          </a:p>
        </p:txBody>
      </p:sp>
      <p:sp>
        <p:nvSpPr>
          <p:cNvPr id="14" name="TextBox 13">
            <a:extLst>
              <a:ext uri="{FF2B5EF4-FFF2-40B4-BE49-F238E27FC236}">
                <a16:creationId xmlns:a16="http://schemas.microsoft.com/office/drawing/2014/main" id="{5F86AE9B-7E3F-4288-AD64-8CC025EAD028}"/>
              </a:ext>
            </a:extLst>
          </p:cNvPr>
          <p:cNvSpPr txBox="1"/>
          <p:nvPr/>
        </p:nvSpPr>
        <p:spPr>
          <a:xfrm>
            <a:off x="8776446" y="5759804"/>
            <a:ext cx="3657600" cy="646331"/>
          </a:xfrm>
          <a:prstGeom prst="rect">
            <a:avLst/>
          </a:prstGeom>
          <a:noFill/>
        </p:spPr>
        <p:txBody>
          <a:bodyPr wrap="square" rtlCol="0">
            <a:spAutoFit/>
          </a:bodyPr>
          <a:lstStyle/>
          <a:p>
            <a:r>
              <a:rPr lang="en-AU" dirty="0"/>
              <a:t>Distance: r = -.23, </a:t>
            </a:r>
            <a:r>
              <a:rPr lang="en-AU" b="1" dirty="0"/>
              <a:t>p &lt;&lt; .001</a:t>
            </a:r>
          </a:p>
          <a:p>
            <a:r>
              <a:rPr lang="en-AU" dirty="0" err="1"/>
              <a:t>Center</a:t>
            </a:r>
            <a:r>
              <a:rPr lang="en-AU" dirty="0"/>
              <a:t>: r = -.20, </a:t>
            </a:r>
            <a:r>
              <a:rPr lang="en-AU" b="1" dirty="0"/>
              <a:t>p &lt;&lt; .001</a:t>
            </a:r>
          </a:p>
        </p:txBody>
      </p:sp>
    </p:spTree>
    <p:extLst>
      <p:ext uri="{BB962C8B-B14F-4D97-AF65-F5344CB8AC3E}">
        <p14:creationId xmlns:p14="http://schemas.microsoft.com/office/powerpoint/2010/main" val="15592833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7A3DA-29C4-45D8-9363-2E64B54732B1}"/>
              </a:ext>
            </a:extLst>
          </p:cNvPr>
          <p:cNvSpPr>
            <a:spLocks noGrp="1"/>
          </p:cNvSpPr>
          <p:nvPr>
            <p:ph type="title"/>
          </p:nvPr>
        </p:nvSpPr>
        <p:spPr/>
        <p:txBody>
          <a:bodyPr/>
          <a:lstStyle/>
          <a:p>
            <a:r>
              <a:rPr lang="en-AU" dirty="0"/>
              <a:t>Phi-3 values and classification per channel</a:t>
            </a:r>
          </a:p>
        </p:txBody>
      </p:sp>
      <p:pic>
        <p:nvPicPr>
          <p:cNvPr id="5" name="Picture 4">
            <a:extLst>
              <a:ext uri="{FF2B5EF4-FFF2-40B4-BE49-F238E27FC236}">
                <a16:creationId xmlns:a16="http://schemas.microsoft.com/office/drawing/2014/main" id="{440CC524-0FD6-4246-909D-7A3436536CD4}"/>
              </a:ext>
            </a:extLst>
          </p:cNvPr>
          <p:cNvPicPr>
            <a:picLocks noChangeAspect="1"/>
          </p:cNvPicPr>
          <p:nvPr/>
        </p:nvPicPr>
        <p:blipFill rotWithShape="1">
          <a:blip r:embed="rId3">
            <a:clrChange>
              <a:clrFrom>
                <a:srgbClr val="F0F0F0"/>
              </a:clrFrom>
              <a:clrTo>
                <a:srgbClr val="F0F0F0">
                  <a:alpha val="0"/>
                </a:srgbClr>
              </a:clrTo>
            </a:clrChange>
          </a:blip>
          <a:srcRect r="67941"/>
          <a:stretch/>
        </p:blipFill>
        <p:spPr>
          <a:xfrm>
            <a:off x="98610" y="1788087"/>
            <a:ext cx="3908612" cy="3101296"/>
          </a:xfrm>
          <a:prstGeom prst="rect">
            <a:avLst/>
          </a:prstGeom>
        </p:spPr>
      </p:pic>
      <p:pic>
        <p:nvPicPr>
          <p:cNvPr id="6" name="Picture 5">
            <a:extLst>
              <a:ext uri="{FF2B5EF4-FFF2-40B4-BE49-F238E27FC236}">
                <a16:creationId xmlns:a16="http://schemas.microsoft.com/office/drawing/2014/main" id="{838A88FC-926F-4C64-883A-72A17E761E08}"/>
              </a:ext>
            </a:extLst>
          </p:cNvPr>
          <p:cNvPicPr>
            <a:picLocks noChangeAspect="1"/>
          </p:cNvPicPr>
          <p:nvPr/>
        </p:nvPicPr>
        <p:blipFill rotWithShape="1">
          <a:blip r:embed="rId3">
            <a:clrChange>
              <a:clrFrom>
                <a:srgbClr val="F0F0F0"/>
              </a:clrFrom>
              <a:clrTo>
                <a:srgbClr val="F0F0F0">
                  <a:alpha val="0"/>
                </a:srgbClr>
              </a:clrTo>
            </a:clrChange>
          </a:blip>
          <a:srcRect l="34558" r="33382"/>
          <a:stretch/>
        </p:blipFill>
        <p:spPr>
          <a:xfrm>
            <a:off x="4141694" y="1788087"/>
            <a:ext cx="3908612" cy="3101296"/>
          </a:xfrm>
          <a:prstGeom prst="rect">
            <a:avLst/>
          </a:prstGeom>
        </p:spPr>
      </p:pic>
      <p:pic>
        <p:nvPicPr>
          <p:cNvPr id="7" name="Picture 6">
            <a:extLst>
              <a:ext uri="{FF2B5EF4-FFF2-40B4-BE49-F238E27FC236}">
                <a16:creationId xmlns:a16="http://schemas.microsoft.com/office/drawing/2014/main" id="{69B78C96-4A6D-48D8-A76F-39C5AE56DF3C}"/>
              </a:ext>
            </a:extLst>
          </p:cNvPr>
          <p:cNvPicPr>
            <a:picLocks noChangeAspect="1"/>
          </p:cNvPicPr>
          <p:nvPr/>
        </p:nvPicPr>
        <p:blipFill rotWithShape="1">
          <a:blip r:embed="rId3">
            <a:clrChange>
              <a:clrFrom>
                <a:srgbClr val="F0F0F0"/>
              </a:clrFrom>
              <a:clrTo>
                <a:srgbClr val="F0F0F0">
                  <a:alpha val="0"/>
                </a:srgbClr>
              </a:clrTo>
            </a:clrChange>
          </a:blip>
          <a:srcRect l="68750"/>
          <a:stretch/>
        </p:blipFill>
        <p:spPr>
          <a:xfrm>
            <a:off x="8184778" y="3222439"/>
            <a:ext cx="3810000" cy="3101296"/>
          </a:xfrm>
          <a:prstGeom prst="rect">
            <a:avLst/>
          </a:prstGeom>
        </p:spPr>
      </p:pic>
    </p:spTree>
    <p:extLst>
      <p:ext uri="{BB962C8B-B14F-4D97-AF65-F5344CB8AC3E}">
        <p14:creationId xmlns:p14="http://schemas.microsoft.com/office/powerpoint/2010/main" val="22856049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4C4A-5C4B-4249-9912-401610CF47C6}"/>
              </a:ext>
            </a:extLst>
          </p:cNvPr>
          <p:cNvSpPr>
            <a:spLocks noGrp="1"/>
          </p:cNvSpPr>
          <p:nvPr>
            <p:ph type="title"/>
          </p:nvPr>
        </p:nvSpPr>
        <p:spPr/>
        <p:txBody>
          <a:bodyPr/>
          <a:lstStyle/>
          <a:p>
            <a:r>
              <a:rPr lang="en-AU" dirty="0"/>
              <a:t>Phi-3 vs average of 2-ch means</a:t>
            </a:r>
          </a:p>
        </p:txBody>
      </p:sp>
      <p:pic>
        <p:nvPicPr>
          <p:cNvPr id="5" name="Picture 4">
            <a:extLst>
              <a:ext uri="{FF2B5EF4-FFF2-40B4-BE49-F238E27FC236}">
                <a16:creationId xmlns:a16="http://schemas.microsoft.com/office/drawing/2014/main" id="{DC976345-D197-42D0-9FBD-4DBA36D35AD3}"/>
              </a:ext>
            </a:extLst>
          </p:cNvPr>
          <p:cNvPicPr>
            <a:picLocks noChangeAspect="1"/>
          </p:cNvPicPr>
          <p:nvPr/>
        </p:nvPicPr>
        <p:blipFill>
          <a:blip r:embed="rId3">
            <a:clrChange>
              <a:clrFrom>
                <a:srgbClr val="F0F0F0"/>
              </a:clrFrom>
              <a:clrTo>
                <a:srgbClr val="F0F0F0">
                  <a:alpha val="0"/>
                </a:srgbClr>
              </a:clrTo>
            </a:clrChange>
          </a:blip>
          <a:stretch>
            <a:fillRect/>
          </a:stretch>
        </p:blipFill>
        <p:spPr>
          <a:xfrm>
            <a:off x="0" y="1856711"/>
            <a:ext cx="12192000" cy="4005187"/>
          </a:xfrm>
          <a:prstGeom prst="rect">
            <a:avLst/>
          </a:prstGeom>
        </p:spPr>
      </p:pic>
      <p:sp>
        <p:nvSpPr>
          <p:cNvPr id="6" name="TextBox 5">
            <a:extLst>
              <a:ext uri="{FF2B5EF4-FFF2-40B4-BE49-F238E27FC236}">
                <a16:creationId xmlns:a16="http://schemas.microsoft.com/office/drawing/2014/main" id="{9640BDE4-6637-4372-8074-F80FAF730B81}"/>
              </a:ext>
            </a:extLst>
          </p:cNvPr>
          <p:cNvSpPr txBox="1"/>
          <p:nvPr/>
        </p:nvSpPr>
        <p:spPr>
          <a:xfrm>
            <a:off x="753035" y="5970493"/>
            <a:ext cx="3657600" cy="646331"/>
          </a:xfrm>
          <a:prstGeom prst="rect">
            <a:avLst/>
          </a:prstGeom>
          <a:noFill/>
        </p:spPr>
        <p:txBody>
          <a:bodyPr wrap="square" rtlCol="0">
            <a:spAutoFit/>
          </a:bodyPr>
          <a:lstStyle/>
          <a:p>
            <a:r>
              <a:rPr lang="en-AU" dirty="0"/>
              <a:t>W: r = .80, </a:t>
            </a:r>
            <a:r>
              <a:rPr lang="en-AU" b="1" dirty="0"/>
              <a:t>p &lt;&lt; .001</a:t>
            </a:r>
          </a:p>
          <a:p>
            <a:r>
              <a:rPr lang="en-AU" dirty="0"/>
              <a:t>A: r = .88, </a:t>
            </a:r>
            <a:r>
              <a:rPr lang="en-AU" b="1" dirty="0"/>
              <a:t>p &lt;&lt; .001</a:t>
            </a:r>
          </a:p>
        </p:txBody>
      </p:sp>
      <p:sp>
        <p:nvSpPr>
          <p:cNvPr id="7" name="TextBox 6">
            <a:extLst>
              <a:ext uri="{FF2B5EF4-FFF2-40B4-BE49-F238E27FC236}">
                <a16:creationId xmlns:a16="http://schemas.microsoft.com/office/drawing/2014/main" id="{00A4245F-44F9-42E5-99FD-2AC3E4029977}"/>
              </a:ext>
            </a:extLst>
          </p:cNvPr>
          <p:cNvSpPr txBox="1"/>
          <p:nvPr/>
        </p:nvSpPr>
        <p:spPr>
          <a:xfrm>
            <a:off x="7216587" y="5970493"/>
            <a:ext cx="3236260" cy="646331"/>
          </a:xfrm>
          <a:prstGeom prst="rect">
            <a:avLst/>
          </a:prstGeom>
          <a:noFill/>
        </p:spPr>
        <p:txBody>
          <a:bodyPr wrap="square" rtlCol="0">
            <a:spAutoFit/>
          </a:bodyPr>
          <a:lstStyle/>
          <a:p>
            <a:r>
              <a:rPr lang="en-AU" dirty="0"/>
              <a:t>W: r = .81, </a:t>
            </a:r>
            <a:r>
              <a:rPr lang="en-AU" b="1" dirty="0"/>
              <a:t>p &lt;&lt; .001</a:t>
            </a:r>
          </a:p>
          <a:p>
            <a:r>
              <a:rPr lang="en-AU" dirty="0"/>
              <a:t>A: r = .90, </a:t>
            </a:r>
            <a:r>
              <a:rPr lang="en-AU" b="1" dirty="0"/>
              <a:t>p &lt;&lt; .001</a:t>
            </a:r>
          </a:p>
        </p:txBody>
      </p:sp>
    </p:spTree>
    <p:extLst>
      <p:ext uri="{BB962C8B-B14F-4D97-AF65-F5344CB8AC3E}">
        <p14:creationId xmlns:p14="http://schemas.microsoft.com/office/powerpoint/2010/main" val="27668480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4A2E6-A597-436A-BE5F-A6A9F825AC0E}"/>
              </a:ext>
            </a:extLst>
          </p:cNvPr>
          <p:cNvSpPr>
            <a:spLocks noGrp="1"/>
          </p:cNvSpPr>
          <p:nvPr>
            <p:ph type="title"/>
          </p:nvPr>
        </p:nvSpPr>
        <p:spPr/>
        <p:txBody>
          <a:bodyPr/>
          <a:lstStyle/>
          <a:p>
            <a:r>
              <a:rPr lang="en-AU" dirty="0"/>
              <a:t>Phi-3 classification vs 2-ch means</a:t>
            </a:r>
          </a:p>
        </p:txBody>
      </p:sp>
      <p:pic>
        <p:nvPicPr>
          <p:cNvPr id="5" name="Picture 4">
            <a:extLst>
              <a:ext uri="{FF2B5EF4-FFF2-40B4-BE49-F238E27FC236}">
                <a16:creationId xmlns:a16="http://schemas.microsoft.com/office/drawing/2014/main" id="{B4965763-0786-4267-A36A-BD98281597D0}"/>
              </a:ext>
            </a:extLst>
          </p:cNvPr>
          <p:cNvPicPr>
            <a:picLocks noChangeAspect="1"/>
          </p:cNvPicPr>
          <p:nvPr/>
        </p:nvPicPr>
        <p:blipFill rotWithShape="1">
          <a:blip r:embed="rId3">
            <a:clrChange>
              <a:clrFrom>
                <a:srgbClr val="F0F0F0"/>
              </a:clrFrom>
              <a:clrTo>
                <a:srgbClr val="F0F0F0">
                  <a:alpha val="0"/>
                </a:srgbClr>
              </a:clrTo>
            </a:clrChange>
          </a:blip>
          <a:srcRect r="52296"/>
          <a:stretch/>
        </p:blipFill>
        <p:spPr>
          <a:xfrm>
            <a:off x="528917" y="1690688"/>
            <a:ext cx="4424082" cy="4142990"/>
          </a:xfrm>
          <a:prstGeom prst="rect">
            <a:avLst/>
          </a:prstGeom>
        </p:spPr>
      </p:pic>
      <p:pic>
        <p:nvPicPr>
          <p:cNvPr id="6" name="Picture 5">
            <a:extLst>
              <a:ext uri="{FF2B5EF4-FFF2-40B4-BE49-F238E27FC236}">
                <a16:creationId xmlns:a16="http://schemas.microsoft.com/office/drawing/2014/main" id="{481BEE4D-D3D8-4330-BA97-3A15A1BBF2A4}"/>
              </a:ext>
            </a:extLst>
          </p:cNvPr>
          <p:cNvPicPr>
            <a:picLocks noChangeAspect="1"/>
          </p:cNvPicPr>
          <p:nvPr/>
        </p:nvPicPr>
        <p:blipFill rotWithShape="1">
          <a:blip r:embed="rId3">
            <a:clrChange>
              <a:clrFrom>
                <a:srgbClr val="F0F0F0"/>
              </a:clrFrom>
              <a:clrTo>
                <a:srgbClr val="F0F0F0">
                  <a:alpha val="0"/>
                </a:srgbClr>
              </a:clrTo>
            </a:clrChange>
          </a:blip>
          <a:srcRect l="52296"/>
          <a:stretch/>
        </p:blipFill>
        <p:spPr>
          <a:xfrm>
            <a:off x="6606988" y="1690688"/>
            <a:ext cx="4424082" cy="4142990"/>
          </a:xfrm>
          <a:prstGeom prst="rect">
            <a:avLst/>
          </a:prstGeom>
        </p:spPr>
      </p:pic>
      <p:sp>
        <p:nvSpPr>
          <p:cNvPr id="8" name="TextBox 7">
            <a:extLst>
              <a:ext uri="{FF2B5EF4-FFF2-40B4-BE49-F238E27FC236}">
                <a16:creationId xmlns:a16="http://schemas.microsoft.com/office/drawing/2014/main" id="{DAF51D75-6579-4101-A02F-E1AA63B6110C}"/>
              </a:ext>
            </a:extLst>
          </p:cNvPr>
          <p:cNvSpPr txBox="1"/>
          <p:nvPr/>
        </p:nvSpPr>
        <p:spPr>
          <a:xfrm>
            <a:off x="753035" y="6096000"/>
            <a:ext cx="1819836" cy="369332"/>
          </a:xfrm>
          <a:prstGeom prst="rect">
            <a:avLst/>
          </a:prstGeom>
          <a:noFill/>
        </p:spPr>
        <p:txBody>
          <a:bodyPr wrap="square" rtlCol="0">
            <a:spAutoFit/>
          </a:bodyPr>
          <a:lstStyle/>
          <a:p>
            <a:r>
              <a:rPr lang="en-AU" dirty="0"/>
              <a:t>r = .50, </a:t>
            </a:r>
            <a:r>
              <a:rPr lang="en-AU" b="1" dirty="0"/>
              <a:t>p &lt;&lt; .001</a:t>
            </a:r>
          </a:p>
        </p:txBody>
      </p:sp>
      <p:sp>
        <p:nvSpPr>
          <p:cNvPr id="9" name="TextBox 8">
            <a:extLst>
              <a:ext uri="{FF2B5EF4-FFF2-40B4-BE49-F238E27FC236}">
                <a16:creationId xmlns:a16="http://schemas.microsoft.com/office/drawing/2014/main" id="{1748F17D-0CF9-4F87-9FC3-B5F563BE5ED2}"/>
              </a:ext>
            </a:extLst>
          </p:cNvPr>
          <p:cNvSpPr txBox="1"/>
          <p:nvPr/>
        </p:nvSpPr>
        <p:spPr>
          <a:xfrm>
            <a:off x="7216587" y="6096000"/>
            <a:ext cx="1819836" cy="369332"/>
          </a:xfrm>
          <a:prstGeom prst="rect">
            <a:avLst/>
          </a:prstGeom>
          <a:noFill/>
        </p:spPr>
        <p:txBody>
          <a:bodyPr wrap="square" rtlCol="0">
            <a:spAutoFit/>
          </a:bodyPr>
          <a:lstStyle/>
          <a:p>
            <a:r>
              <a:rPr lang="en-AU" dirty="0"/>
              <a:t>r = .42, </a:t>
            </a:r>
            <a:r>
              <a:rPr lang="en-AU" b="1" dirty="0"/>
              <a:t>p &lt;&lt; .001</a:t>
            </a:r>
          </a:p>
        </p:txBody>
      </p:sp>
    </p:spTree>
    <p:extLst>
      <p:ext uri="{BB962C8B-B14F-4D97-AF65-F5344CB8AC3E}">
        <p14:creationId xmlns:p14="http://schemas.microsoft.com/office/powerpoint/2010/main" val="629113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1688A-8AF0-47FD-9DA2-ACC7DBD0E443}"/>
              </a:ext>
            </a:extLst>
          </p:cNvPr>
          <p:cNvSpPr>
            <a:spLocks noGrp="1"/>
          </p:cNvSpPr>
          <p:nvPr>
            <p:ph type="title"/>
          </p:nvPr>
        </p:nvSpPr>
        <p:spPr/>
        <p:txBody>
          <a:bodyPr/>
          <a:lstStyle/>
          <a:p>
            <a:r>
              <a:rPr lang="en-AU" dirty="0"/>
              <a:t>Phi-3 Across Fly Analysis</a:t>
            </a:r>
          </a:p>
        </p:txBody>
      </p:sp>
      <p:sp>
        <p:nvSpPr>
          <p:cNvPr id="3" name="Text Placeholder 2">
            <a:extLst>
              <a:ext uri="{FF2B5EF4-FFF2-40B4-BE49-F238E27FC236}">
                <a16:creationId xmlns:a16="http://schemas.microsoft.com/office/drawing/2014/main" id="{007837DD-0FC6-48E8-8577-BB289DCC600D}"/>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7342810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4F860-6E7E-4420-9706-162BF0E1A232}"/>
              </a:ext>
            </a:extLst>
          </p:cNvPr>
          <p:cNvSpPr>
            <a:spLocks noGrp="1"/>
          </p:cNvSpPr>
          <p:nvPr>
            <p:ph type="title"/>
          </p:nvPr>
        </p:nvSpPr>
        <p:spPr/>
        <p:txBody>
          <a:bodyPr/>
          <a:lstStyle/>
          <a:p>
            <a:r>
              <a:rPr lang="en-AU" dirty="0"/>
              <a:t>Across Fly Analysis</a:t>
            </a:r>
          </a:p>
        </p:txBody>
      </p:sp>
      <p:sp>
        <p:nvSpPr>
          <p:cNvPr id="3" name="Content Placeholder 2">
            <a:extLst>
              <a:ext uri="{FF2B5EF4-FFF2-40B4-BE49-F238E27FC236}">
                <a16:creationId xmlns:a16="http://schemas.microsoft.com/office/drawing/2014/main" id="{70A5FDB0-435F-4200-9615-EEB3F133C494}"/>
              </a:ext>
            </a:extLst>
          </p:cNvPr>
          <p:cNvSpPr>
            <a:spLocks noGrp="1"/>
          </p:cNvSpPr>
          <p:nvPr>
            <p:ph idx="1"/>
          </p:nvPr>
        </p:nvSpPr>
        <p:spPr/>
        <p:txBody>
          <a:bodyPr/>
          <a:lstStyle/>
          <a:p>
            <a:r>
              <a:rPr lang="en-AU" dirty="0"/>
              <a:t>Phi-3 computed using 2 conditions x 18s TPMs</a:t>
            </a:r>
          </a:p>
          <a:p>
            <a:endParaRPr lang="en-AU" dirty="0"/>
          </a:p>
          <a:p>
            <a:r>
              <a:rPr lang="en-AU" dirty="0"/>
              <a:t>Classification is across 2 conditions x 13 flies</a:t>
            </a:r>
          </a:p>
          <a:p>
            <a:endParaRPr lang="en-AU" dirty="0"/>
          </a:p>
        </p:txBody>
      </p:sp>
    </p:spTree>
    <p:extLst>
      <p:ext uri="{BB962C8B-B14F-4D97-AF65-F5344CB8AC3E}">
        <p14:creationId xmlns:p14="http://schemas.microsoft.com/office/powerpoint/2010/main" val="2482323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C4A2D-5802-49E4-985A-BA5640158A27}"/>
              </a:ext>
            </a:extLst>
          </p:cNvPr>
          <p:cNvSpPr>
            <a:spLocks noGrp="1"/>
          </p:cNvSpPr>
          <p:nvPr>
            <p:ph type="title"/>
          </p:nvPr>
        </p:nvSpPr>
        <p:spPr/>
        <p:txBody>
          <a:bodyPr/>
          <a:lstStyle/>
          <a:p>
            <a:r>
              <a:rPr lang="en-AU" dirty="0"/>
              <a:t>Fly Data</a:t>
            </a:r>
          </a:p>
        </p:txBody>
      </p:sp>
      <p:sp>
        <p:nvSpPr>
          <p:cNvPr id="3" name="Content Placeholder 2">
            <a:extLst>
              <a:ext uri="{FF2B5EF4-FFF2-40B4-BE49-F238E27FC236}">
                <a16:creationId xmlns:a16="http://schemas.microsoft.com/office/drawing/2014/main" id="{D32E2548-DF09-49DB-85DA-44CBB22849AC}"/>
              </a:ext>
            </a:extLst>
          </p:cNvPr>
          <p:cNvSpPr>
            <a:spLocks noGrp="1"/>
          </p:cNvSpPr>
          <p:nvPr>
            <p:ph idx="1"/>
          </p:nvPr>
        </p:nvSpPr>
        <p:spPr>
          <a:xfrm>
            <a:off x="838200" y="1825625"/>
            <a:ext cx="6438900" cy="4351338"/>
          </a:xfrm>
        </p:spPr>
        <p:txBody>
          <a:bodyPr/>
          <a:lstStyle/>
          <a:p>
            <a:r>
              <a:rPr lang="en-AU" dirty="0"/>
              <a:t>13 fruit flies (</a:t>
            </a:r>
            <a:r>
              <a:rPr lang="en-AU" i="1" dirty="0" err="1"/>
              <a:t>Drosphila</a:t>
            </a:r>
            <a:r>
              <a:rPr lang="en-AU" i="1" dirty="0"/>
              <a:t> melanogaster</a:t>
            </a:r>
            <a:r>
              <a:rPr lang="en-AU" dirty="0"/>
              <a:t>)</a:t>
            </a:r>
          </a:p>
          <a:p>
            <a:r>
              <a:rPr lang="en-AU" dirty="0"/>
              <a:t>Half-brain probe: 16 electrodes</a:t>
            </a:r>
          </a:p>
          <a:p>
            <a:pPr lvl="1"/>
            <a:r>
              <a:rPr lang="en-AU" dirty="0"/>
              <a:t>15 ‘channels’ after bipolar re-referencing</a:t>
            </a:r>
          </a:p>
          <a:p>
            <a:r>
              <a:rPr lang="en-AU" dirty="0"/>
              <a:t>2 conditions:</a:t>
            </a:r>
          </a:p>
          <a:p>
            <a:pPr lvl="1"/>
            <a:r>
              <a:rPr lang="en-AU" dirty="0"/>
              <a:t>0% isoflurane (air)</a:t>
            </a:r>
          </a:p>
          <a:p>
            <a:pPr lvl="1"/>
            <a:r>
              <a:rPr lang="en-AU" dirty="0"/>
              <a:t>0.6% isoflurane (</a:t>
            </a:r>
            <a:r>
              <a:rPr lang="en-AU" dirty="0" err="1"/>
              <a:t>iso</a:t>
            </a:r>
            <a:r>
              <a:rPr lang="en-AU" dirty="0"/>
              <a:t>)</a:t>
            </a:r>
          </a:p>
          <a:p>
            <a:r>
              <a:rPr lang="en-AU" dirty="0"/>
              <a:t>18s of ‘spontaneous’ LFP</a:t>
            </a:r>
          </a:p>
          <a:p>
            <a:pPr lvl="1"/>
            <a:r>
              <a:rPr lang="en-AU" dirty="0"/>
              <a:t>18s period between an air puff and a visual stimulus block (irrelevant to this project)</a:t>
            </a:r>
          </a:p>
          <a:p>
            <a:pPr lvl="1"/>
            <a:r>
              <a:rPr lang="en-AU" dirty="0"/>
              <a:t>18s period split into 8 x 2.25s trials</a:t>
            </a:r>
          </a:p>
        </p:txBody>
      </p:sp>
      <p:pic>
        <p:nvPicPr>
          <p:cNvPr id="4" name="Content Placeholder 10">
            <a:extLst>
              <a:ext uri="{FF2B5EF4-FFF2-40B4-BE49-F238E27FC236}">
                <a16:creationId xmlns:a16="http://schemas.microsoft.com/office/drawing/2014/main" id="{135F0FBD-4BC4-4A79-8F15-1EBFD19FE4D4}"/>
              </a:ext>
            </a:extLst>
          </p:cNvPr>
          <p:cNvPicPr>
            <a:picLocks noChangeAspect="1"/>
          </p:cNvPicPr>
          <p:nvPr/>
        </p:nvPicPr>
        <p:blipFill rotWithShape="1">
          <a:blip r:embed="rId3"/>
          <a:srcRect l="47885" b="9830"/>
          <a:stretch/>
        </p:blipFill>
        <p:spPr>
          <a:xfrm>
            <a:off x="7531100" y="1825625"/>
            <a:ext cx="3822700" cy="3870128"/>
          </a:xfrm>
          <a:prstGeom prst="rect">
            <a:avLst/>
          </a:prstGeom>
        </p:spPr>
      </p:pic>
      <p:sp>
        <p:nvSpPr>
          <p:cNvPr id="5" name="Rectangle 4">
            <a:extLst>
              <a:ext uri="{FF2B5EF4-FFF2-40B4-BE49-F238E27FC236}">
                <a16:creationId xmlns:a16="http://schemas.microsoft.com/office/drawing/2014/main" id="{8F6034A1-EBCB-415D-9C9E-3067E53EEE33}"/>
              </a:ext>
            </a:extLst>
          </p:cNvPr>
          <p:cNvSpPr/>
          <p:nvPr/>
        </p:nvSpPr>
        <p:spPr>
          <a:xfrm>
            <a:off x="7434847" y="2021305"/>
            <a:ext cx="192505" cy="1203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FC8601EE-796D-4D6C-9A4F-401E6028CE3F}"/>
              </a:ext>
            </a:extLst>
          </p:cNvPr>
          <p:cNvSpPr/>
          <p:nvPr/>
        </p:nvSpPr>
        <p:spPr>
          <a:xfrm>
            <a:off x="8129069" y="1855703"/>
            <a:ext cx="308009" cy="243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2226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2121EE-9280-4997-96DE-FA6AA63A2923}"/>
              </a:ext>
            </a:extLst>
          </p:cNvPr>
          <p:cNvPicPr>
            <a:picLocks noChangeAspect="1"/>
          </p:cNvPicPr>
          <p:nvPr/>
        </p:nvPicPr>
        <p:blipFill rotWithShape="1">
          <a:blip r:embed="rId3">
            <a:clrChange>
              <a:clrFrom>
                <a:srgbClr val="F0F0F0"/>
              </a:clrFrom>
              <a:clrTo>
                <a:srgbClr val="F0F0F0">
                  <a:alpha val="0"/>
                </a:srgbClr>
              </a:clrTo>
            </a:clrChange>
          </a:blip>
          <a:srcRect r="51397"/>
          <a:stretch/>
        </p:blipFill>
        <p:spPr>
          <a:xfrm>
            <a:off x="-71719" y="1514448"/>
            <a:ext cx="5925672" cy="4778774"/>
          </a:xfrm>
          <a:prstGeom prst="rect">
            <a:avLst/>
          </a:prstGeom>
        </p:spPr>
      </p:pic>
      <p:pic>
        <p:nvPicPr>
          <p:cNvPr id="9" name="Picture 8">
            <a:extLst>
              <a:ext uri="{FF2B5EF4-FFF2-40B4-BE49-F238E27FC236}">
                <a16:creationId xmlns:a16="http://schemas.microsoft.com/office/drawing/2014/main" id="{05754290-28E8-4DAA-B006-9680004F0584}"/>
              </a:ext>
            </a:extLst>
          </p:cNvPr>
          <p:cNvPicPr>
            <a:picLocks noChangeAspect="1"/>
          </p:cNvPicPr>
          <p:nvPr/>
        </p:nvPicPr>
        <p:blipFill rotWithShape="1">
          <a:blip r:embed="rId3">
            <a:clrChange>
              <a:clrFrom>
                <a:srgbClr val="F0F0F0"/>
              </a:clrFrom>
              <a:clrTo>
                <a:srgbClr val="F0F0F0">
                  <a:alpha val="0"/>
                </a:srgbClr>
              </a:clrTo>
            </a:clrChange>
          </a:blip>
          <a:srcRect l="52573"/>
          <a:stretch/>
        </p:blipFill>
        <p:spPr>
          <a:xfrm>
            <a:off x="6338045" y="1514448"/>
            <a:ext cx="5782235" cy="4778774"/>
          </a:xfrm>
          <a:prstGeom prst="rect">
            <a:avLst/>
          </a:prstGeom>
        </p:spPr>
      </p:pic>
      <p:sp>
        <p:nvSpPr>
          <p:cNvPr id="2" name="Title 1">
            <a:extLst>
              <a:ext uri="{FF2B5EF4-FFF2-40B4-BE49-F238E27FC236}">
                <a16:creationId xmlns:a16="http://schemas.microsoft.com/office/drawing/2014/main" id="{0E23C1CE-4F0E-48FF-91C4-D1DCCB114D1D}"/>
              </a:ext>
            </a:extLst>
          </p:cNvPr>
          <p:cNvSpPr>
            <a:spLocks noGrp="1"/>
          </p:cNvSpPr>
          <p:nvPr>
            <p:ph type="title"/>
          </p:nvPr>
        </p:nvSpPr>
        <p:spPr/>
        <p:txBody>
          <a:bodyPr/>
          <a:lstStyle/>
          <a:p>
            <a:r>
              <a:rPr lang="en-AU" dirty="0"/>
              <a:t>Phi-3 values using 18s TPM</a:t>
            </a:r>
          </a:p>
        </p:txBody>
      </p:sp>
      <p:sp>
        <p:nvSpPr>
          <p:cNvPr id="4" name="TextBox 3">
            <a:extLst>
              <a:ext uri="{FF2B5EF4-FFF2-40B4-BE49-F238E27FC236}">
                <a16:creationId xmlns:a16="http://schemas.microsoft.com/office/drawing/2014/main" id="{DED59CF1-F3AA-4183-B0AB-ABB28B155B0B}"/>
              </a:ext>
            </a:extLst>
          </p:cNvPr>
          <p:cNvSpPr txBox="1"/>
          <p:nvPr/>
        </p:nvSpPr>
        <p:spPr>
          <a:xfrm>
            <a:off x="2106707" y="1356212"/>
            <a:ext cx="1371600" cy="369332"/>
          </a:xfrm>
          <a:prstGeom prst="rect">
            <a:avLst/>
          </a:prstGeom>
          <a:noFill/>
        </p:spPr>
        <p:txBody>
          <a:bodyPr wrap="square" rtlCol="0">
            <a:spAutoFit/>
          </a:bodyPr>
          <a:lstStyle/>
          <a:p>
            <a:r>
              <a:rPr lang="en-AU" dirty="0"/>
              <a:t>Awake</a:t>
            </a:r>
          </a:p>
        </p:txBody>
      </p:sp>
      <p:sp>
        <p:nvSpPr>
          <p:cNvPr id="7" name="TextBox 6">
            <a:extLst>
              <a:ext uri="{FF2B5EF4-FFF2-40B4-BE49-F238E27FC236}">
                <a16:creationId xmlns:a16="http://schemas.microsoft.com/office/drawing/2014/main" id="{358A4DE0-56E1-4472-BDB6-3FF8F3AA6146}"/>
              </a:ext>
            </a:extLst>
          </p:cNvPr>
          <p:cNvSpPr txBox="1"/>
          <p:nvPr/>
        </p:nvSpPr>
        <p:spPr>
          <a:xfrm>
            <a:off x="8713692" y="1341070"/>
            <a:ext cx="1748119" cy="369332"/>
          </a:xfrm>
          <a:prstGeom prst="rect">
            <a:avLst/>
          </a:prstGeom>
          <a:noFill/>
        </p:spPr>
        <p:txBody>
          <a:bodyPr wrap="square" rtlCol="0">
            <a:spAutoFit/>
          </a:bodyPr>
          <a:lstStyle/>
          <a:p>
            <a:r>
              <a:rPr lang="en-AU" dirty="0"/>
              <a:t>Awake/</a:t>
            </a:r>
            <a:r>
              <a:rPr lang="en-AU" dirty="0" err="1"/>
              <a:t>Anest</a:t>
            </a:r>
            <a:endParaRPr lang="en-AU" dirty="0"/>
          </a:p>
        </p:txBody>
      </p:sp>
      <p:sp>
        <p:nvSpPr>
          <p:cNvPr id="8" name="TextBox 7">
            <a:extLst>
              <a:ext uri="{FF2B5EF4-FFF2-40B4-BE49-F238E27FC236}">
                <a16:creationId xmlns:a16="http://schemas.microsoft.com/office/drawing/2014/main" id="{5F83920E-1086-49F1-A499-C3A30E0231CB}"/>
              </a:ext>
            </a:extLst>
          </p:cNvPr>
          <p:cNvSpPr txBox="1"/>
          <p:nvPr/>
        </p:nvSpPr>
        <p:spPr>
          <a:xfrm>
            <a:off x="8346928" y="6434728"/>
            <a:ext cx="3845072" cy="430887"/>
          </a:xfrm>
          <a:prstGeom prst="rect">
            <a:avLst/>
          </a:prstGeom>
          <a:noFill/>
        </p:spPr>
        <p:txBody>
          <a:bodyPr wrap="square" rtlCol="0">
            <a:spAutoFit/>
          </a:bodyPr>
          <a:lstStyle/>
          <a:p>
            <a:r>
              <a:rPr lang="en-AU" sz="1100" dirty="0"/>
              <a:t>Note: (x, y) are jittered by +-~.4 of minimum change in axis; this is due to multiple sets having the same position</a:t>
            </a:r>
          </a:p>
        </p:txBody>
      </p:sp>
    </p:spTree>
    <p:extLst>
      <p:ext uri="{BB962C8B-B14F-4D97-AF65-F5344CB8AC3E}">
        <p14:creationId xmlns:p14="http://schemas.microsoft.com/office/powerpoint/2010/main" val="21156551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C4A13-CADE-4D5A-9032-68DEB35F7E5F}"/>
              </a:ext>
            </a:extLst>
          </p:cNvPr>
          <p:cNvPicPr>
            <a:picLocks noChangeAspect="1"/>
          </p:cNvPicPr>
          <p:nvPr/>
        </p:nvPicPr>
        <p:blipFill>
          <a:blip r:embed="rId3">
            <a:clrChange>
              <a:clrFrom>
                <a:srgbClr val="F0F0F0"/>
              </a:clrFrom>
              <a:clrTo>
                <a:srgbClr val="F0F0F0">
                  <a:alpha val="0"/>
                </a:srgbClr>
              </a:clrTo>
            </a:clrChange>
          </a:blip>
          <a:stretch>
            <a:fillRect/>
          </a:stretch>
        </p:blipFill>
        <p:spPr>
          <a:xfrm>
            <a:off x="0" y="2366068"/>
            <a:ext cx="12192000" cy="2958059"/>
          </a:xfrm>
          <a:prstGeom prst="rect">
            <a:avLst/>
          </a:prstGeom>
        </p:spPr>
      </p:pic>
      <p:sp>
        <p:nvSpPr>
          <p:cNvPr id="2" name="Title 1">
            <a:extLst>
              <a:ext uri="{FF2B5EF4-FFF2-40B4-BE49-F238E27FC236}">
                <a16:creationId xmlns:a16="http://schemas.microsoft.com/office/drawing/2014/main" id="{0E23C1CE-4F0E-48FF-91C4-D1DCCB114D1D}"/>
              </a:ext>
            </a:extLst>
          </p:cNvPr>
          <p:cNvSpPr>
            <a:spLocks noGrp="1"/>
          </p:cNvSpPr>
          <p:nvPr>
            <p:ph type="title"/>
          </p:nvPr>
        </p:nvSpPr>
        <p:spPr/>
        <p:txBody>
          <a:bodyPr/>
          <a:lstStyle/>
          <a:p>
            <a:r>
              <a:rPr lang="en-AU" dirty="0"/>
              <a:t>Phi-3 values using 18s TPM</a:t>
            </a:r>
          </a:p>
        </p:txBody>
      </p:sp>
      <p:sp>
        <p:nvSpPr>
          <p:cNvPr id="6" name="TextBox 5">
            <a:extLst>
              <a:ext uri="{FF2B5EF4-FFF2-40B4-BE49-F238E27FC236}">
                <a16:creationId xmlns:a16="http://schemas.microsoft.com/office/drawing/2014/main" id="{94AAABF7-BA11-4664-87DF-954D2AE76F27}"/>
              </a:ext>
            </a:extLst>
          </p:cNvPr>
          <p:cNvSpPr txBox="1"/>
          <p:nvPr/>
        </p:nvSpPr>
        <p:spPr>
          <a:xfrm>
            <a:off x="5221940" y="1649457"/>
            <a:ext cx="1748119" cy="369332"/>
          </a:xfrm>
          <a:prstGeom prst="rect">
            <a:avLst/>
          </a:prstGeom>
          <a:noFill/>
        </p:spPr>
        <p:txBody>
          <a:bodyPr wrap="square" rtlCol="0">
            <a:spAutoFit/>
          </a:bodyPr>
          <a:lstStyle/>
          <a:p>
            <a:r>
              <a:rPr lang="en-AU" dirty="0"/>
              <a:t>Awake/</a:t>
            </a:r>
            <a:r>
              <a:rPr lang="en-AU" dirty="0" err="1"/>
              <a:t>Anest</a:t>
            </a:r>
            <a:endParaRPr lang="en-AU" dirty="0"/>
          </a:p>
        </p:txBody>
      </p:sp>
      <p:sp>
        <p:nvSpPr>
          <p:cNvPr id="10" name="TextBox 9">
            <a:extLst>
              <a:ext uri="{FF2B5EF4-FFF2-40B4-BE49-F238E27FC236}">
                <a16:creationId xmlns:a16="http://schemas.microsoft.com/office/drawing/2014/main" id="{A8D8978E-9384-4FE9-BAFD-3F4CB39F97B1}"/>
              </a:ext>
            </a:extLst>
          </p:cNvPr>
          <p:cNvSpPr txBox="1"/>
          <p:nvPr/>
        </p:nvSpPr>
        <p:spPr>
          <a:xfrm>
            <a:off x="484094" y="5652228"/>
            <a:ext cx="3657600" cy="646331"/>
          </a:xfrm>
          <a:prstGeom prst="rect">
            <a:avLst/>
          </a:prstGeom>
          <a:noFill/>
        </p:spPr>
        <p:txBody>
          <a:bodyPr wrap="square" rtlCol="0">
            <a:spAutoFit/>
          </a:bodyPr>
          <a:lstStyle/>
          <a:p>
            <a:r>
              <a:rPr lang="en-AU" dirty="0"/>
              <a:t>Distance: r = -.01, p = .90</a:t>
            </a:r>
          </a:p>
          <a:p>
            <a:r>
              <a:rPr lang="en-AU" dirty="0" err="1"/>
              <a:t>Center</a:t>
            </a:r>
            <a:r>
              <a:rPr lang="en-AU" dirty="0"/>
              <a:t>: r = -.41, </a:t>
            </a:r>
            <a:r>
              <a:rPr lang="en-AU" b="1" dirty="0"/>
              <a:t>p &lt;&lt; .001</a:t>
            </a:r>
          </a:p>
        </p:txBody>
      </p:sp>
      <p:sp>
        <p:nvSpPr>
          <p:cNvPr id="13" name="TextBox 12">
            <a:extLst>
              <a:ext uri="{FF2B5EF4-FFF2-40B4-BE49-F238E27FC236}">
                <a16:creationId xmlns:a16="http://schemas.microsoft.com/office/drawing/2014/main" id="{74D12913-03EF-4C70-9E2F-7C8F86319E35}"/>
              </a:ext>
            </a:extLst>
          </p:cNvPr>
          <p:cNvSpPr txBox="1"/>
          <p:nvPr/>
        </p:nvSpPr>
        <p:spPr>
          <a:xfrm>
            <a:off x="4501856" y="5652228"/>
            <a:ext cx="3657600" cy="646331"/>
          </a:xfrm>
          <a:prstGeom prst="rect">
            <a:avLst/>
          </a:prstGeom>
          <a:noFill/>
        </p:spPr>
        <p:txBody>
          <a:bodyPr wrap="square" rtlCol="0">
            <a:spAutoFit/>
          </a:bodyPr>
          <a:lstStyle/>
          <a:p>
            <a:r>
              <a:rPr lang="en-AU" dirty="0"/>
              <a:t>Distance: r = .05, p = .26</a:t>
            </a:r>
          </a:p>
          <a:p>
            <a:r>
              <a:rPr lang="en-AU" dirty="0" err="1"/>
              <a:t>Center</a:t>
            </a:r>
            <a:r>
              <a:rPr lang="en-AU" dirty="0"/>
              <a:t>: r = -.43, </a:t>
            </a:r>
            <a:r>
              <a:rPr lang="en-AU" b="1" dirty="0"/>
              <a:t>p &lt;&lt; .001</a:t>
            </a:r>
          </a:p>
        </p:txBody>
      </p:sp>
      <p:sp>
        <p:nvSpPr>
          <p:cNvPr id="14" name="TextBox 13">
            <a:extLst>
              <a:ext uri="{FF2B5EF4-FFF2-40B4-BE49-F238E27FC236}">
                <a16:creationId xmlns:a16="http://schemas.microsoft.com/office/drawing/2014/main" id="{00DBB543-CB14-4259-8D2E-8E50AB9DB5C1}"/>
              </a:ext>
            </a:extLst>
          </p:cNvPr>
          <p:cNvSpPr txBox="1"/>
          <p:nvPr/>
        </p:nvSpPr>
        <p:spPr>
          <a:xfrm>
            <a:off x="8776446" y="5652228"/>
            <a:ext cx="3657600" cy="646331"/>
          </a:xfrm>
          <a:prstGeom prst="rect">
            <a:avLst/>
          </a:prstGeom>
          <a:noFill/>
        </p:spPr>
        <p:txBody>
          <a:bodyPr wrap="square" rtlCol="0">
            <a:spAutoFit/>
          </a:bodyPr>
          <a:lstStyle/>
          <a:p>
            <a:r>
              <a:rPr lang="en-AU" dirty="0"/>
              <a:t>Distance: r = .07, p = .01</a:t>
            </a:r>
          </a:p>
          <a:p>
            <a:r>
              <a:rPr lang="en-AU" dirty="0" err="1"/>
              <a:t>Center</a:t>
            </a:r>
            <a:r>
              <a:rPr lang="en-AU" dirty="0"/>
              <a:t>: r = -.39, </a:t>
            </a:r>
            <a:r>
              <a:rPr lang="en-AU" b="1" dirty="0"/>
              <a:t>p &lt;&lt; .001</a:t>
            </a:r>
          </a:p>
        </p:txBody>
      </p:sp>
    </p:spTree>
    <p:extLst>
      <p:ext uri="{BB962C8B-B14F-4D97-AF65-F5344CB8AC3E}">
        <p14:creationId xmlns:p14="http://schemas.microsoft.com/office/powerpoint/2010/main" val="11335789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9722C0-CD7C-4BF8-9DCA-B85F2D63FC6E}"/>
              </a:ext>
            </a:extLst>
          </p:cNvPr>
          <p:cNvPicPr>
            <a:picLocks noChangeAspect="1"/>
          </p:cNvPicPr>
          <p:nvPr/>
        </p:nvPicPr>
        <p:blipFill>
          <a:blip r:embed="rId3">
            <a:clrChange>
              <a:clrFrom>
                <a:srgbClr val="F0F0F0"/>
              </a:clrFrom>
              <a:clrTo>
                <a:srgbClr val="F0F0F0">
                  <a:alpha val="0"/>
                </a:srgbClr>
              </a:clrTo>
            </a:clrChange>
          </a:blip>
          <a:stretch>
            <a:fillRect/>
          </a:stretch>
        </p:blipFill>
        <p:spPr>
          <a:xfrm>
            <a:off x="0" y="2366068"/>
            <a:ext cx="12192000" cy="2981158"/>
          </a:xfrm>
          <a:prstGeom prst="rect">
            <a:avLst/>
          </a:prstGeom>
        </p:spPr>
      </p:pic>
      <p:sp>
        <p:nvSpPr>
          <p:cNvPr id="2" name="Title 1">
            <a:extLst>
              <a:ext uri="{FF2B5EF4-FFF2-40B4-BE49-F238E27FC236}">
                <a16:creationId xmlns:a16="http://schemas.microsoft.com/office/drawing/2014/main" id="{0E23C1CE-4F0E-48FF-91C4-D1DCCB114D1D}"/>
              </a:ext>
            </a:extLst>
          </p:cNvPr>
          <p:cNvSpPr>
            <a:spLocks noGrp="1"/>
          </p:cNvSpPr>
          <p:nvPr>
            <p:ph type="title"/>
          </p:nvPr>
        </p:nvSpPr>
        <p:spPr/>
        <p:txBody>
          <a:bodyPr/>
          <a:lstStyle/>
          <a:p>
            <a:r>
              <a:rPr lang="en-AU" dirty="0"/>
              <a:t>Classification values using 18s TPM</a:t>
            </a:r>
          </a:p>
        </p:txBody>
      </p:sp>
      <p:sp>
        <p:nvSpPr>
          <p:cNvPr id="6" name="TextBox 5">
            <a:extLst>
              <a:ext uri="{FF2B5EF4-FFF2-40B4-BE49-F238E27FC236}">
                <a16:creationId xmlns:a16="http://schemas.microsoft.com/office/drawing/2014/main" id="{94AAABF7-BA11-4664-87DF-954D2AE76F27}"/>
              </a:ext>
            </a:extLst>
          </p:cNvPr>
          <p:cNvSpPr txBox="1"/>
          <p:nvPr/>
        </p:nvSpPr>
        <p:spPr>
          <a:xfrm>
            <a:off x="5221940" y="1649457"/>
            <a:ext cx="1748119" cy="369332"/>
          </a:xfrm>
          <a:prstGeom prst="rect">
            <a:avLst/>
          </a:prstGeom>
          <a:noFill/>
        </p:spPr>
        <p:txBody>
          <a:bodyPr wrap="square" rtlCol="0">
            <a:spAutoFit/>
          </a:bodyPr>
          <a:lstStyle/>
          <a:p>
            <a:r>
              <a:rPr lang="en-AU" dirty="0"/>
              <a:t>Awake/</a:t>
            </a:r>
            <a:r>
              <a:rPr lang="en-AU" dirty="0" err="1"/>
              <a:t>Anest</a:t>
            </a:r>
            <a:endParaRPr lang="en-AU" dirty="0"/>
          </a:p>
        </p:txBody>
      </p:sp>
      <p:sp>
        <p:nvSpPr>
          <p:cNvPr id="10" name="TextBox 9">
            <a:extLst>
              <a:ext uri="{FF2B5EF4-FFF2-40B4-BE49-F238E27FC236}">
                <a16:creationId xmlns:a16="http://schemas.microsoft.com/office/drawing/2014/main" id="{A8D8978E-9384-4FE9-BAFD-3F4CB39F97B1}"/>
              </a:ext>
            </a:extLst>
          </p:cNvPr>
          <p:cNvSpPr txBox="1"/>
          <p:nvPr/>
        </p:nvSpPr>
        <p:spPr>
          <a:xfrm>
            <a:off x="484094" y="5652228"/>
            <a:ext cx="3657600" cy="646331"/>
          </a:xfrm>
          <a:prstGeom prst="rect">
            <a:avLst/>
          </a:prstGeom>
          <a:noFill/>
        </p:spPr>
        <p:txBody>
          <a:bodyPr wrap="square" rtlCol="0">
            <a:spAutoFit/>
          </a:bodyPr>
          <a:lstStyle/>
          <a:p>
            <a:r>
              <a:rPr lang="en-AU" dirty="0"/>
              <a:t>Distance: r = -.01, p = .94</a:t>
            </a:r>
          </a:p>
          <a:p>
            <a:r>
              <a:rPr lang="en-AU" dirty="0" err="1"/>
              <a:t>Center</a:t>
            </a:r>
            <a:r>
              <a:rPr lang="en-AU" dirty="0"/>
              <a:t>: r = -.14, p = .15</a:t>
            </a:r>
          </a:p>
        </p:txBody>
      </p:sp>
      <p:sp>
        <p:nvSpPr>
          <p:cNvPr id="13" name="TextBox 12">
            <a:extLst>
              <a:ext uri="{FF2B5EF4-FFF2-40B4-BE49-F238E27FC236}">
                <a16:creationId xmlns:a16="http://schemas.microsoft.com/office/drawing/2014/main" id="{74D12913-03EF-4C70-9E2F-7C8F86319E35}"/>
              </a:ext>
            </a:extLst>
          </p:cNvPr>
          <p:cNvSpPr txBox="1"/>
          <p:nvPr/>
        </p:nvSpPr>
        <p:spPr>
          <a:xfrm>
            <a:off x="4501856" y="5652228"/>
            <a:ext cx="3657600" cy="646331"/>
          </a:xfrm>
          <a:prstGeom prst="rect">
            <a:avLst/>
          </a:prstGeom>
          <a:noFill/>
        </p:spPr>
        <p:txBody>
          <a:bodyPr wrap="square" rtlCol="0">
            <a:spAutoFit/>
          </a:bodyPr>
          <a:lstStyle/>
          <a:p>
            <a:r>
              <a:rPr lang="en-AU" dirty="0"/>
              <a:t>Distance: r = -.10, </a:t>
            </a:r>
            <a:r>
              <a:rPr lang="en-AU" b="1" dirty="0"/>
              <a:t>p = .03</a:t>
            </a:r>
          </a:p>
          <a:p>
            <a:r>
              <a:rPr lang="en-AU" dirty="0" err="1"/>
              <a:t>Center</a:t>
            </a:r>
            <a:r>
              <a:rPr lang="en-AU" dirty="0"/>
              <a:t>: r = -.13, </a:t>
            </a:r>
            <a:r>
              <a:rPr lang="en-AU" b="1" dirty="0"/>
              <a:t>p = .005</a:t>
            </a:r>
          </a:p>
        </p:txBody>
      </p:sp>
      <p:sp>
        <p:nvSpPr>
          <p:cNvPr id="14" name="TextBox 13">
            <a:extLst>
              <a:ext uri="{FF2B5EF4-FFF2-40B4-BE49-F238E27FC236}">
                <a16:creationId xmlns:a16="http://schemas.microsoft.com/office/drawing/2014/main" id="{00DBB543-CB14-4259-8D2E-8E50AB9DB5C1}"/>
              </a:ext>
            </a:extLst>
          </p:cNvPr>
          <p:cNvSpPr txBox="1"/>
          <p:nvPr/>
        </p:nvSpPr>
        <p:spPr>
          <a:xfrm>
            <a:off x="8776446" y="5652228"/>
            <a:ext cx="3657600" cy="646331"/>
          </a:xfrm>
          <a:prstGeom prst="rect">
            <a:avLst/>
          </a:prstGeom>
          <a:noFill/>
        </p:spPr>
        <p:txBody>
          <a:bodyPr wrap="square" rtlCol="0">
            <a:spAutoFit/>
          </a:bodyPr>
          <a:lstStyle/>
          <a:p>
            <a:r>
              <a:rPr lang="en-AU" dirty="0"/>
              <a:t>Distance: r = .18, </a:t>
            </a:r>
            <a:r>
              <a:rPr lang="en-AU" b="1" dirty="0"/>
              <a:t>p &lt;&lt; .001</a:t>
            </a:r>
          </a:p>
          <a:p>
            <a:r>
              <a:rPr lang="en-AU" dirty="0" err="1"/>
              <a:t>Center</a:t>
            </a:r>
            <a:r>
              <a:rPr lang="en-AU" dirty="0"/>
              <a:t>: r = -.21, </a:t>
            </a:r>
            <a:r>
              <a:rPr lang="en-AU" b="1" dirty="0"/>
              <a:t>p &lt;&lt; .001</a:t>
            </a:r>
          </a:p>
        </p:txBody>
      </p:sp>
    </p:spTree>
    <p:extLst>
      <p:ext uri="{BB962C8B-B14F-4D97-AF65-F5344CB8AC3E}">
        <p14:creationId xmlns:p14="http://schemas.microsoft.com/office/powerpoint/2010/main" val="31936609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3BD11C-A80A-4162-A54C-8BB85D31B656}"/>
              </a:ext>
            </a:extLst>
          </p:cNvPr>
          <p:cNvPicPr>
            <a:picLocks noChangeAspect="1"/>
          </p:cNvPicPr>
          <p:nvPr/>
        </p:nvPicPr>
        <p:blipFill rotWithShape="1">
          <a:blip r:embed="rId3">
            <a:clrChange>
              <a:clrFrom>
                <a:srgbClr val="F0F0F0"/>
              </a:clrFrom>
              <a:clrTo>
                <a:srgbClr val="F0F0F0">
                  <a:alpha val="0"/>
                </a:srgbClr>
              </a:clrTo>
            </a:clrChange>
          </a:blip>
          <a:srcRect r="68530"/>
          <a:stretch/>
        </p:blipFill>
        <p:spPr>
          <a:xfrm>
            <a:off x="62753" y="1788087"/>
            <a:ext cx="3836894" cy="3085201"/>
          </a:xfrm>
          <a:prstGeom prst="rect">
            <a:avLst/>
          </a:prstGeom>
        </p:spPr>
      </p:pic>
      <p:pic>
        <p:nvPicPr>
          <p:cNvPr id="8" name="Picture 7">
            <a:extLst>
              <a:ext uri="{FF2B5EF4-FFF2-40B4-BE49-F238E27FC236}">
                <a16:creationId xmlns:a16="http://schemas.microsoft.com/office/drawing/2014/main" id="{180E5F36-D6D6-4D30-BFD4-55EA69B63118}"/>
              </a:ext>
            </a:extLst>
          </p:cNvPr>
          <p:cNvPicPr>
            <a:picLocks noChangeAspect="1"/>
          </p:cNvPicPr>
          <p:nvPr/>
        </p:nvPicPr>
        <p:blipFill rotWithShape="1">
          <a:blip r:embed="rId3">
            <a:clrChange>
              <a:clrFrom>
                <a:srgbClr val="F0F0F0"/>
              </a:clrFrom>
              <a:clrTo>
                <a:srgbClr val="F0F0F0">
                  <a:alpha val="0"/>
                </a:srgbClr>
              </a:clrTo>
            </a:clrChange>
          </a:blip>
          <a:srcRect l="34461" r="34289"/>
          <a:stretch/>
        </p:blipFill>
        <p:spPr>
          <a:xfrm>
            <a:off x="4165600" y="1788086"/>
            <a:ext cx="3810001" cy="3085201"/>
          </a:xfrm>
          <a:prstGeom prst="rect">
            <a:avLst/>
          </a:prstGeom>
        </p:spPr>
      </p:pic>
      <p:pic>
        <p:nvPicPr>
          <p:cNvPr id="9" name="Picture 8">
            <a:extLst>
              <a:ext uri="{FF2B5EF4-FFF2-40B4-BE49-F238E27FC236}">
                <a16:creationId xmlns:a16="http://schemas.microsoft.com/office/drawing/2014/main" id="{678EA7A3-9700-4137-BECA-51C5B5A66006}"/>
              </a:ext>
            </a:extLst>
          </p:cNvPr>
          <p:cNvPicPr>
            <a:picLocks noChangeAspect="1"/>
          </p:cNvPicPr>
          <p:nvPr/>
        </p:nvPicPr>
        <p:blipFill rotWithShape="1">
          <a:blip r:embed="rId3">
            <a:clrChange>
              <a:clrFrom>
                <a:srgbClr val="F0F0F0"/>
              </a:clrFrom>
              <a:clrTo>
                <a:srgbClr val="F0F0F0">
                  <a:alpha val="0"/>
                </a:srgbClr>
              </a:clrTo>
            </a:clrChange>
          </a:blip>
          <a:srcRect l="68750"/>
          <a:stretch/>
        </p:blipFill>
        <p:spPr>
          <a:xfrm>
            <a:off x="8148918" y="3222439"/>
            <a:ext cx="3810001" cy="3085201"/>
          </a:xfrm>
          <a:prstGeom prst="rect">
            <a:avLst/>
          </a:prstGeom>
        </p:spPr>
      </p:pic>
      <p:sp>
        <p:nvSpPr>
          <p:cNvPr id="2" name="Title 1">
            <a:extLst>
              <a:ext uri="{FF2B5EF4-FFF2-40B4-BE49-F238E27FC236}">
                <a16:creationId xmlns:a16="http://schemas.microsoft.com/office/drawing/2014/main" id="{DBC7A3DA-29C4-45D8-9363-2E64B54732B1}"/>
              </a:ext>
            </a:extLst>
          </p:cNvPr>
          <p:cNvSpPr>
            <a:spLocks noGrp="1"/>
          </p:cNvSpPr>
          <p:nvPr>
            <p:ph type="title"/>
          </p:nvPr>
        </p:nvSpPr>
        <p:spPr/>
        <p:txBody>
          <a:bodyPr/>
          <a:lstStyle/>
          <a:p>
            <a:r>
              <a:rPr lang="en-AU" dirty="0"/>
              <a:t>Phi-3 values and classification per channel</a:t>
            </a:r>
          </a:p>
        </p:txBody>
      </p:sp>
    </p:spTree>
    <p:extLst>
      <p:ext uri="{BB962C8B-B14F-4D97-AF65-F5344CB8AC3E}">
        <p14:creationId xmlns:p14="http://schemas.microsoft.com/office/powerpoint/2010/main" val="6886008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5E3266-7007-4E75-AF07-28C3162EB270}"/>
              </a:ext>
            </a:extLst>
          </p:cNvPr>
          <p:cNvPicPr>
            <a:picLocks noChangeAspect="1"/>
          </p:cNvPicPr>
          <p:nvPr/>
        </p:nvPicPr>
        <p:blipFill>
          <a:blip r:embed="rId3">
            <a:clrChange>
              <a:clrFrom>
                <a:srgbClr val="F0F0F0"/>
              </a:clrFrom>
              <a:clrTo>
                <a:srgbClr val="F0F0F0">
                  <a:alpha val="0"/>
                </a:srgbClr>
              </a:clrTo>
            </a:clrChange>
          </a:blip>
          <a:stretch>
            <a:fillRect/>
          </a:stretch>
        </p:blipFill>
        <p:spPr>
          <a:xfrm>
            <a:off x="0" y="1712926"/>
            <a:ext cx="12192000" cy="4148972"/>
          </a:xfrm>
          <a:prstGeom prst="rect">
            <a:avLst/>
          </a:prstGeom>
        </p:spPr>
      </p:pic>
      <p:sp>
        <p:nvSpPr>
          <p:cNvPr id="2" name="Title 1">
            <a:extLst>
              <a:ext uri="{FF2B5EF4-FFF2-40B4-BE49-F238E27FC236}">
                <a16:creationId xmlns:a16="http://schemas.microsoft.com/office/drawing/2014/main" id="{68DA4C4A-5C4B-4249-9912-401610CF47C6}"/>
              </a:ext>
            </a:extLst>
          </p:cNvPr>
          <p:cNvSpPr>
            <a:spLocks noGrp="1"/>
          </p:cNvSpPr>
          <p:nvPr>
            <p:ph type="title"/>
          </p:nvPr>
        </p:nvSpPr>
        <p:spPr/>
        <p:txBody>
          <a:bodyPr/>
          <a:lstStyle/>
          <a:p>
            <a:r>
              <a:rPr lang="en-AU" dirty="0"/>
              <a:t>Phi-3 vs average of 2-ch means</a:t>
            </a:r>
          </a:p>
        </p:txBody>
      </p:sp>
      <p:sp>
        <p:nvSpPr>
          <p:cNvPr id="6" name="TextBox 5">
            <a:extLst>
              <a:ext uri="{FF2B5EF4-FFF2-40B4-BE49-F238E27FC236}">
                <a16:creationId xmlns:a16="http://schemas.microsoft.com/office/drawing/2014/main" id="{9640BDE4-6637-4372-8074-F80FAF730B81}"/>
              </a:ext>
            </a:extLst>
          </p:cNvPr>
          <p:cNvSpPr txBox="1"/>
          <p:nvPr/>
        </p:nvSpPr>
        <p:spPr>
          <a:xfrm>
            <a:off x="753035" y="5970493"/>
            <a:ext cx="3657600" cy="646331"/>
          </a:xfrm>
          <a:prstGeom prst="rect">
            <a:avLst/>
          </a:prstGeom>
          <a:noFill/>
        </p:spPr>
        <p:txBody>
          <a:bodyPr wrap="square" rtlCol="0">
            <a:spAutoFit/>
          </a:bodyPr>
          <a:lstStyle/>
          <a:p>
            <a:r>
              <a:rPr lang="en-AU" dirty="0"/>
              <a:t>W: r = .68, </a:t>
            </a:r>
            <a:r>
              <a:rPr lang="en-AU" b="1" dirty="0"/>
              <a:t>p &lt;&lt; .001</a:t>
            </a:r>
          </a:p>
          <a:p>
            <a:r>
              <a:rPr lang="en-AU" dirty="0"/>
              <a:t>A: r = .83, </a:t>
            </a:r>
            <a:r>
              <a:rPr lang="en-AU" b="1" dirty="0"/>
              <a:t>p &lt;&lt; .001</a:t>
            </a:r>
          </a:p>
        </p:txBody>
      </p:sp>
      <p:sp>
        <p:nvSpPr>
          <p:cNvPr id="7" name="TextBox 6">
            <a:extLst>
              <a:ext uri="{FF2B5EF4-FFF2-40B4-BE49-F238E27FC236}">
                <a16:creationId xmlns:a16="http://schemas.microsoft.com/office/drawing/2014/main" id="{00A4245F-44F9-42E5-99FD-2AC3E4029977}"/>
              </a:ext>
            </a:extLst>
          </p:cNvPr>
          <p:cNvSpPr txBox="1"/>
          <p:nvPr/>
        </p:nvSpPr>
        <p:spPr>
          <a:xfrm>
            <a:off x="7216587" y="5970493"/>
            <a:ext cx="3236260" cy="646331"/>
          </a:xfrm>
          <a:prstGeom prst="rect">
            <a:avLst/>
          </a:prstGeom>
          <a:noFill/>
        </p:spPr>
        <p:txBody>
          <a:bodyPr wrap="square" rtlCol="0">
            <a:spAutoFit/>
          </a:bodyPr>
          <a:lstStyle/>
          <a:p>
            <a:r>
              <a:rPr lang="en-AU" dirty="0"/>
              <a:t>W: r = .79, </a:t>
            </a:r>
            <a:r>
              <a:rPr lang="en-AU" b="1" dirty="0"/>
              <a:t>p &lt;&lt; .001</a:t>
            </a:r>
          </a:p>
          <a:p>
            <a:r>
              <a:rPr lang="en-AU" dirty="0"/>
              <a:t>A: r = .88, </a:t>
            </a:r>
            <a:r>
              <a:rPr lang="en-AU" b="1" dirty="0"/>
              <a:t>p &lt;&lt; .001</a:t>
            </a:r>
          </a:p>
        </p:txBody>
      </p:sp>
    </p:spTree>
    <p:extLst>
      <p:ext uri="{BB962C8B-B14F-4D97-AF65-F5344CB8AC3E}">
        <p14:creationId xmlns:p14="http://schemas.microsoft.com/office/powerpoint/2010/main" val="4864349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63FCF2-2EDA-4EF0-A6F0-7228A36BDE1E}"/>
              </a:ext>
            </a:extLst>
          </p:cNvPr>
          <p:cNvPicPr>
            <a:picLocks noChangeAspect="1"/>
          </p:cNvPicPr>
          <p:nvPr/>
        </p:nvPicPr>
        <p:blipFill rotWithShape="1">
          <a:blip r:embed="rId3">
            <a:clrChange>
              <a:clrFrom>
                <a:srgbClr val="F0F0F0"/>
              </a:clrFrom>
              <a:clrTo>
                <a:srgbClr val="F0F0F0">
                  <a:alpha val="0"/>
                </a:srgbClr>
              </a:clrTo>
            </a:clrChange>
          </a:blip>
          <a:srcRect r="52649"/>
          <a:stretch/>
        </p:blipFill>
        <p:spPr>
          <a:xfrm>
            <a:off x="528917" y="1275054"/>
            <a:ext cx="4424082" cy="4689785"/>
          </a:xfrm>
          <a:prstGeom prst="rect">
            <a:avLst/>
          </a:prstGeom>
        </p:spPr>
      </p:pic>
      <p:pic>
        <p:nvPicPr>
          <p:cNvPr id="10" name="Picture 9">
            <a:extLst>
              <a:ext uri="{FF2B5EF4-FFF2-40B4-BE49-F238E27FC236}">
                <a16:creationId xmlns:a16="http://schemas.microsoft.com/office/drawing/2014/main" id="{D1E83B42-B79A-4C68-84D6-87CC8F0ACC7C}"/>
              </a:ext>
            </a:extLst>
          </p:cNvPr>
          <p:cNvPicPr>
            <a:picLocks noChangeAspect="1"/>
          </p:cNvPicPr>
          <p:nvPr/>
        </p:nvPicPr>
        <p:blipFill rotWithShape="1">
          <a:blip r:embed="rId3">
            <a:clrChange>
              <a:clrFrom>
                <a:srgbClr val="F0F0F0"/>
              </a:clrFrom>
              <a:clrTo>
                <a:srgbClr val="F0F0F0">
                  <a:alpha val="0"/>
                </a:srgbClr>
              </a:clrTo>
            </a:clrChange>
          </a:blip>
          <a:srcRect l="51893"/>
          <a:stretch/>
        </p:blipFill>
        <p:spPr>
          <a:xfrm>
            <a:off x="6536266" y="1275053"/>
            <a:ext cx="4494803" cy="4689785"/>
          </a:xfrm>
          <a:prstGeom prst="rect">
            <a:avLst/>
          </a:prstGeom>
        </p:spPr>
      </p:pic>
      <p:sp>
        <p:nvSpPr>
          <p:cNvPr id="2" name="Title 1">
            <a:extLst>
              <a:ext uri="{FF2B5EF4-FFF2-40B4-BE49-F238E27FC236}">
                <a16:creationId xmlns:a16="http://schemas.microsoft.com/office/drawing/2014/main" id="{D414A2E6-A597-436A-BE5F-A6A9F825AC0E}"/>
              </a:ext>
            </a:extLst>
          </p:cNvPr>
          <p:cNvSpPr>
            <a:spLocks noGrp="1"/>
          </p:cNvSpPr>
          <p:nvPr>
            <p:ph type="title"/>
          </p:nvPr>
        </p:nvSpPr>
        <p:spPr/>
        <p:txBody>
          <a:bodyPr/>
          <a:lstStyle/>
          <a:p>
            <a:r>
              <a:rPr lang="en-AU" dirty="0"/>
              <a:t>Phi-3 classification vs 2-ch means</a:t>
            </a:r>
          </a:p>
        </p:txBody>
      </p:sp>
      <p:sp>
        <p:nvSpPr>
          <p:cNvPr id="8" name="TextBox 7">
            <a:extLst>
              <a:ext uri="{FF2B5EF4-FFF2-40B4-BE49-F238E27FC236}">
                <a16:creationId xmlns:a16="http://schemas.microsoft.com/office/drawing/2014/main" id="{DAF51D75-6579-4101-A02F-E1AA63B6110C}"/>
              </a:ext>
            </a:extLst>
          </p:cNvPr>
          <p:cNvSpPr txBox="1"/>
          <p:nvPr/>
        </p:nvSpPr>
        <p:spPr>
          <a:xfrm>
            <a:off x="753035" y="6096000"/>
            <a:ext cx="1819836" cy="369332"/>
          </a:xfrm>
          <a:prstGeom prst="rect">
            <a:avLst/>
          </a:prstGeom>
          <a:noFill/>
        </p:spPr>
        <p:txBody>
          <a:bodyPr wrap="square" rtlCol="0">
            <a:spAutoFit/>
          </a:bodyPr>
          <a:lstStyle/>
          <a:p>
            <a:r>
              <a:rPr lang="en-AU" dirty="0"/>
              <a:t>r = .57, </a:t>
            </a:r>
            <a:r>
              <a:rPr lang="en-AU" b="1" dirty="0"/>
              <a:t>p &lt;&lt; .001</a:t>
            </a:r>
          </a:p>
        </p:txBody>
      </p:sp>
      <p:sp>
        <p:nvSpPr>
          <p:cNvPr id="9" name="TextBox 8">
            <a:extLst>
              <a:ext uri="{FF2B5EF4-FFF2-40B4-BE49-F238E27FC236}">
                <a16:creationId xmlns:a16="http://schemas.microsoft.com/office/drawing/2014/main" id="{1748F17D-0CF9-4F87-9FC3-B5F563BE5ED2}"/>
              </a:ext>
            </a:extLst>
          </p:cNvPr>
          <p:cNvSpPr txBox="1"/>
          <p:nvPr/>
        </p:nvSpPr>
        <p:spPr>
          <a:xfrm>
            <a:off x="7216587" y="6096000"/>
            <a:ext cx="1819836" cy="369332"/>
          </a:xfrm>
          <a:prstGeom prst="rect">
            <a:avLst/>
          </a:prstGeom>
          <a:noFill/>
        </p:spPr>
        <p:txBody>
          <a:bodyPr wrap="square" rtlCol="0">
            <a:spAutoFit/>
          </a:bodyPr>
          <a:lstStyle/>
          <a:p>
            <a:r>
              <a:rPr lang="en-AU" dirty="0"/>
              <a:t>r = .51, </a:t>
            </a:r>
            <a:r>
              <a:rPr lang="en-AU" b="1" dirty="0"/>
              <a:t>p &lt;&lt; .001</a:t>
            </a:r>
          </a:p>
        </p:txBody>
      </p:sp>
    </p:spTree>
    <p:extLst>
      <p:ext uri="{BB962C8B-B14F-4D97-AF65-F5344CB8AC3E}">
        <p14:creationId xmlns:p14="http://schemas.microsoft.com/office/powerpoint/2010/main" val="21453320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1688A-8AF0-47FD-9DA2-ACC7DBD0E443}"/>
              </a:ext>
            </a:extLst>
          </p:cNvPr>
          <p:cNvSpPr>
            <a:spLocks noGrp="1"/>
          </p:cNvSpPr>
          <p:nvPr>
            <p:ph type="title"/>
          </p:nvPr>
        </p:nvSpPr>
        <p:spPr/>
        <p:txBody>
          <a:bodyPr/>
          <a:lstStyle/>
          <a:p>
            <a:r>
              <a:rPr lang="en-AU" dirty="0"/>
              <a:t>Phi-star Within Fly Analysis</a:t>
            </a:r>
          </a:p>
        </p:txBody>
      </p:sp>
      <p:sp>
        <p:nvSpPr>
          <p:cNvPr id="3" name="Text Placeholder 2">
            <a:extLst>
              <a:ext uri="{FF2B5EF4-FFF2-40B4-BE49-F238E27FC236}">
                <a16:creationId xmlns:a16="http://schemas.microsoft.com/office/drawing/2014/main" id="{007837DD-0FC6-48E8-8577-BB289DCC600D}"/>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9318522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4F860-6E7E-4420-9706-162BF0E1A232}"/>
              </a:ext>
            </a:extLst>
          </p:cNvPr>
          <p:cNvSpPr>
            <a:spLocks noGrp="1"/>
          </p:cNvSpPr>
          <p:nvPr>
            <p:ph type="title"/>
          </p:nvPr>
        </p:nvSpPr>
        <p:spPr/>
        <p:txBody>
          <a:bodyPr/>
          <a:lstStyle/>
          <a:p>
            <a:r>
              <a:rPr lang="en-AU" dirty="0"/>
              <a:t>Within Fly Analysis</a:t>
            </a:r>
          </a:p>
        </p:txBody>
      </p:sp>
      <p:sp>
        <p:nvSpPr>
          <p:cNvPr id="3" name="Content Placeholder 2">
            <a:extLst>
              <a:ext uri="{FF2B5EF4-FFF2-40B4-BE49-F238E27FC236}">
                <a16:creationId xmlns:a16="http://schemas.microsoft.com/office/drawing/2014/main" id="{70A5FDB0-435F-4200-9615-EEB3F133C494}"/>
              </a:ext>
            </a:extLst>
          </p:cNvPr>
          <p:cNvSpPr>
            <a:spLocks noGrp="1"/>
          </p:cNvSpPr>
          <p:nvPr>
            <p:ph idx="1"/>
          </p:nvPr>
        </p:nvSpPr>
        <p:spPr/>
        <p:txBody>
          <a:bodyPr/>
          <a:lstStyle/>
          <a:p>
            <a:r>
              <a:rPr lang="en-AU" dirty="0"/>
              <a:t>Phi-star computed using 2 conditions x 8 trials x 2.25s covariances</a:t>
            </a:r>
          </a:p>
          <a:p>
            <a:endParaRPr lang="en-AU" dirty="0"/>
          </a:p>
          <a:p>
            <a:r>
              <a:rPr lang="en-AU" dirty="0"/>
              <a:t>Classification is across 2 conditions x 8 trials, within fly</a:t>
            </a:r>
          </a:p>
        </p:txBody>
      </p:sp>
    </p:spTree>
    <p:extLst>
      <p:ext uri="{BB962C8B-B14F-4D97-AF65-F5344CB8AC3E}">
        <p14:creationId xmlns:p14="http://schemas.microsoft.com/office/powerpoint/2010/main" val="41423171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7CF850-2B30-4744-8253-D95DAC18CB8B}"/>
              </a:ext>
            </a:extLst>
          </p:cNvPr>
          <p:cNvPicPr>
            <a:picLocks noChangeAspect="1"/>
          </p:cNvPicPr>
          <p:nvPr/>
        </p:nvPicPr>
        <p:blipFill rotWithShape="1">
          <a:blip r:embed="rId3">
            <a:clrChange>
              <a:clrFrom>
                <a:srgbClr val="F0F0F0"/>
              </a:clrFrom>
              <a:clrTo>
                <a:srgbClr val="F0F0F0">
                  <a:alpha val="0"/>
                </a:srgbClr>
              </a:clrTo>
            </a:clrChange>
          </a:blip>
          <a:srcRect r="52500"/>
          <a:stretch/>
        </p:blipFill>
        <p:spPr>
          <a:xfrm>
            <a:off x="0" y="1593830"/>
            <a:ext cx="5791200" cy="4788075"/>
          </a:xfrm>
          <a:prstGeom prst="rect">
            <a:avLst/>
          </a:prstGeom>
        </p:spPr>
      </p:pic>
      <p:sp>
        <p:nvSpPr>
          <p:cNvPr id="2" name="Title 1">
            <a:extLst>
              <a:ext uri="{FF2B5EF4-FFF2-40B4-BE49-F238E27FC236}">
                <a16:creationId xmlns:a16="http://schemas.microsoft.com/office/drawing/2014/main" id="{0E23C1CE-4F0E-48FF-91C4-D1DCCB114D1D}"/>
              </a:ext>
            </a:extLst>
          </p:cNvPr>
          <p:cNvSpPr>
            <a:spLocks noGrp="1"/>
          </p:cNvSpPr>
          <p:nvPr>
            <p:ph type="title"/>
          </p:nvPr>
        </p:nvSpPr>
        <p:spPr/>
        <p:txBody>
          <a:bodyPr/>
          <a:lstStyle/>
          <a:p>
            <a:r>
              <a:rPr lang="en-AU" dirty="0"/>
              <a:t>Phi-star values using 2.25s TPM</a:t>
            </a:r>
          </a:p>
        </p:txBody>
      </p:sp>
      <p:sp>
        <p:nvSpPr>
          <p:cNvPr id="4" name="TextBox 3">
            <a:extLst>
              <a:ext uri="{FF2B5EF4-FFF2-40B4-BE49-F238E27FC236}">
                <a16:creationId xmlns:a16="http://schemas.microsoft.com/office/drawing/2014/main" id="{DED59CF1-F3AA-4183-B0AB-ABB28B155B0B}"/>
              </a:ext>
            </a:extLst>
          </p:cNvPr>
          <p:cNvSpPr txBox="1"/>
          <p:nvPr/>
        </p:nvSpPr>
        <p:spPr>
          <a:xfrm>
            <a:off x="2106707" y="1356212"/>
            <a:ext cx="1371600" cy="369332"/>
          </a:xfrm>
          <a:prstGeom prst="rect">
            <a:avLst/>
          </a:prstGeom>
          <a:noFill/>
        </p:spPr>
        <p:txBody>
          <a:bodyPr wrap="square" rtlCol="0">
            <a:spAutoFit/>
          </a:bodyPr>
          <a:lstStyle/>
          <a:p>
            <a:r>
              <a:rPr lang="en-AU" dirty="0"/>
              <a:t>Awake</a:t>
            </a:r>
          </a:p>
        </p:txBody>
      </p:sp>
      <p:sp>
        <p:nvSpPr>
          <p:cNvPr id="7" name="TextBox 6">
            <a:extLst>
              <a:ext uri="{FF2B5EF4-FFF2-40B4-BE49-F238E27FC236}">
                <a16:creationId xmlns:a16="http://schemas.microsoft.com/office/drawing/2014/main" id="{358A4DE0-56E1-4472-BDB6-3FF8F3AA6146}"/>
              </a:ext>
            </a:extLst>
          </p:cNvPr>
          <p:cNvSpPr txBox="1"/>
          <p:nvPr/>
        </p:nvSpPr>
        <p:spPr>
          <a:xfrm>
            <a:off x="8713692" y="1341070"/>
            <a:ext cx="1748119" cy="369332"/>
          </a:xfrm>
          <a:prstGeom prst="rect">
            <a:avLst/>
          </a:prstGeom>
          <a:noFill/>
        </p:spPr>
        <p:txBody>
          <a:bodyPr wrap="square" rtlCol="0">
            <a:spAutoFit/>
          </a:bodyPr>
          <a:lstStyle/>
          <a:p>
            <a:r>
              <a:rPr lang="en-AU" dirty="0"/>
              <a:t>Awake/</a:t>
            </a:r>
            <a:r>
              <a:rPr lang="en-AU" dirty="0" err="1"/>
              <a:t>Anest</a:t>
            </a:r>
            <a:endParaRPr lang="en-AU" dirty="0"/>
          </a:p>
        </p:txBody>
      </p:sp>
      <p:sp>
        <p:nvSpPr>
          <p:cNvPr id="8" name="TextBox 7">
            <a:extLst>
              <a:ext uri="{FF2B5EF4-FFF2-40B4-BE49-F238E27FC236}">
                <a16:creationId xmlns:a16="http://schemas.microsoft.com/office/drawing/2014/main" id="{5F83920E-1086-49F1-A499-C3A30E0231CB}"/>
              </a:ext>
            </a:extLst>
          </p:cNvPr>
          <p:cNvSpPr txBox="1"/>
          <p:nvPr/>
        </p:nvSpPr>
        <p:spPr>
          <a:xfrm>
            <a:off x="8346928" y="6434728"/>
            <a:ext cx="3845072" cy="430887"/>
          </a:xfrm>
          <a:prstGeom prst="rect">
            <a:avLst/>
          </a:prstGeom>
          <a:noFill/>
        </p:spPr>
        <p:txBody>
          <a:bodyPr wrap="square" rtlCol="0">
            <a:spAutoFit/>
          </a:bodyPr>
          <a:lstStyle/>
          <a:p>
            <a:r>
              <a:rPr lang="en-AU" sz="1100" dirty="0"/>
              <a:t>Note: (x, y) are jittered by +-~.4 of minimum change in axis; this is due to multiple sets having the same position</a:t>
            </a:r>
          </a:p>
        </p:txBody>
      </p:sp>
      <p:pic>
        <p:nvPicPr>
          <p:cNvPr id="9" name="Picture 8">
            <a:extLst>
              <a:ext uri="{FF2B5EF4-FFF2-40B4-BE49-F238E27FC236}">
                <a16:creationId xmlns:a16="http://schemas.microsoft.com/office/drawing/2014/main" id="{537F0828-E9F7-49DE-A866-396C8FDEDD79}"/>
              </a:ext>
            </a:extLst>
          </p:cNvPr>
          <p:cNvPicPr>
            <a:picLocks noChangeAspect="1"/>
          </p:cNvPicPr>
          <p:nvPr/>
        </p:nvPicPr>
        <p:blipFill rotWithShape="1">
          <a:blip r:embed="rId3">
            <a:clrChange>
              <a:clrFrom>
                <a:srgbClr val="F0F0F0"/>
              </a:clrFrom>
              <a:clrTo>
                <a:srgbClr val="F0F0F0">
                  <a:alpha val="0"/>
                </a:srgbClr>
              </a:clrTo>
            </a:clrChange>
          </a:blip>
          <a:srcRect l="52500"/>
          <a:stretch/>
        </p:blipFill>
        <p:spPr>
          <a:xfrm>
            <a:off x="6400800" y="1646653"/>
            <a:ext cx="5791200" cy="4788075"/>
          </a:xfrm>
          <a:prstGeom prst="rect">
            <a:avLst/>
          </a:prstGeom>
        </p:spPr>
      </p:pic>
    </p:spTree>
    <p:extLst>
      <p:ext uri="{BB962C8B-B14F-4D97-AF65-F5344CB8AC3E}">
        <p14:creationId xmlns:p14="http://schemas.microsoft.com/office/powerpoint/2010/main" val="13466342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3C1CE-4F0E-48FF-91C4-D1DCCB114D1D}"/>
              </a:ext>
            </a:extLst>
          </p:cNvPr>
          <p:cNvSpPr>
            <a:spLocks noGrp="1"/>
          </p:cNvSpPr>
          <p:nvPr>
            <p:ph type="title"/>
          </p:nvPr>
        </p:nvSpPr>
        <p:spPr/>
        <p:txBody>
          <a:bodyPr/>
          <a:lstStyle/>
          <a:p>
            <a:r>
              <a:rPr lang="en-AU" dirty="0"/>
              <a:t>Phi-star values using 2.25s TPM</a:t>
            </a:r>
          </a:p>
        </p:txBody>
      </p:sp>
      <p:sp>
        <p:nvSpPr>
          <p:cNvPr id="6" name="TextBox 5">
            <a:extLst>
              <a:ext uri="{FF2B5EF4-FFF2-40B4-BE49-F238E27FC236}">
                <a16:creationId xmlns:a16="http://schemas.microsoft.com/office/drawing/2014/main" id="{94AAABF7-BA11-4664-87DF-954D2AE76F27}"/>
              </a:ext>
            </a:extLst>
          </p:cNvPr>
          <p:cNvSpPr txBox="1"/>
          <p:nvPr/>
        </p:nvSpPr>
        <p:spPr>
          <a:xfrm>
            <a:off x="5221940" y="1649457"/>
            <a:ext cx="1748119" cy="369332"/>
          </a:xfrm>
          <a:prstGeom prst="rect">
            <a:avLst/>
          </a:prstGeom>
          <a:noFill/>
        </p:spPr>
        <p:txBody>
          <a:bodyPr wrap="square" rtlCol="0">
            <a:spAutoFit/>
          </a:bodyPr>
          <a:lstStyle/>
          <a:p>
            <a:r>
              <a:rPr lang="en-AU" dirty="0"/>
              <a:t>Awake/</a:t>
            </a:r>
            <a:r>
              <a:rPr lang="en-AU" dirty="0" err="1"/>
              <a:t>Anest</a:t>
            </a:r>
            <a:endParaRPr lang="en-AU" dirty="0"/>
          </a:p>
        </p:txBody>
      </p:sp>
      <p:sp>
        <p:nvSpPr>
          <p:cNvPr id="10" name="TextBox 9">
            <a:extLst>
              <a:ext uri="{FF2B5EF4-FFF2-40B4-BE49-F238E27FC236}">
                <a16:creationId xmlns:a16="http://schemas.microsoft.com/office/drawing/2014/main" id="{A8D8978E-9384-4FE9-BAFD-3F4CB39F97B1}"/>
              </a:ext>
            </a:extLst>
          </p:cNvPr>
          <p:cNvSpPr txBox="1"/>
          <p:nvPr/>
        </p:nvSpPr>
        <p:spPr>
          <a:xfrm>
            <a:off x="484094" y="5652228"/>
            <a:ext cx="3657600" cy="646331"/>
          </a:xfrm>
          <a:prstGeom prst="rect">
            <a:avLst/>
          </a:prstGeom>
          <a:noFill/>
        </p:spPr>
        <p:txBody>
          <a:bodyPr wrap="square" rtlCol="0">
            <a:spAutoFit/>
          </a:bodyPr>
          <a:lstStyle/>
          <a:p>
            <a:r>
              <a:rPr lang="en-AU" dirty="0"/>
              <a:t>Distance: r = .04, p = .65</a:t>
            </a:r>
          </a:p>
          <a:p>
            <a:r>
              <a:rPr lang="en-AU" dirty="0" err="1"/>
              <a:t>Center</a:t>
            </a:r>
            <a:r>
              <a:rPr lang="en-AU" dirty="0"/>
              <a:t>: r = -.12, p = .23</a:t>
            </a:r>
          </a:p>
        </p:txBody>
      </p:sp>
      <p:sp>
        <p:nvSpPr>
          <p:cNvPr id="13" name="TextBox 12">
            <a:extLst>
              <a:ext uri="{FF2B5EF4-FFF2-40B4-BE49-F238E27FC236}">
                <a16:creationId xmlns:a16="http://schemas.microsoft.com/office/drawing/2014/main" id="{74D12913-03EF-4C70-9E2F-7C8F86319E35}"/>
              </a:ext>
            </a:extLst>
          </p:cNvPr>
          <p:cNvSpPr txBox="1"/>
          <p:nvPr/>
        </p:nvSpPr>
        <p:spPr>
          <a:xfrm>
            <a:off x="4501856" y="5652228"/>
            <a:ext cx="3657600" cy="646331"/>
          </a:xfrm>
          <a:prstGeom prst="rect">
            <a:avLst/>
          </a:prstGeom>
          <a:noFill/>
        </p:spPr>
        <p:txBody>
          <a:bodyPr wrap="square" rtlCol="0">
            <a:spAutoFit/>
          </a:bodyPr>
          <a:lstStyle/>
          <a:p>
            <a:r>
              <a:rPr lang="en-AU" dirty="0"/>
              <a:t>Distance: r = .10, </a:t>
            </a:r>
            <a:r>
              <a:rPr lang="en-AU" b="1" dirty="0"/>
              <a:t>p = .03</a:t>
            </a:r>
          </a:p>
          <a:p>
            <a:r>
              <a:rPr lang="en-AU" dirty="0" err="1"/>
              <a:t>Center</a:t>
            </a:r>
            <a:r>
              <a:rPr lang="en-AU" dirty="0"/>
              <a:t>: r = .05, p = .31</a:t>
            </a:r>
          </a:p>
        </p:txBody>
      </p:sp>
      <p:sp>
        <p:nvSpPr>
          <p:cNvPr id="14" name="TextBox 13">
            <a:extLst>
              <a:ext uri="{FF2B5EF4-FFF2-40B4-BE49-F238E27FC236}">
                <a16:creationId xmlns:a16="http://schemas.microsoft.com/office/drawing/2014/main" id="{00DBB543-CB14-4259-8D2E-8E50AB9DB5C1}"/>
              </a:ext>
            </a:extLst>
          </p:cNvPr>
          <p:cNvSpPr txBox="1"/>
          <p:nvPr/>
        </p:nvSpPr>
        <p:spPr>
          <a:xfrm>
            <a:off x="8776446" y="5652228"/>
            <a:ext cx="3657600" cy="646331"/>
          </a:xfrm>
          <a:prstGeom prst="rect">
            <a:avLst/>
          </a:prstGeom>
          <a:noFill/>
        </p:spPr>
        <p:txBody>
          <a:bodyPr wrap="square" rtlCol="0">
            <a:spAutoFit/>
          </a:bodyPr>
          <a:lstStyle/>
          <a:p>
            <a:r>
              <a:rPr lang="en-AU" dirty="0"/>
              <a:t>Distance: r = .06, </a:t>
            </a:r>
            <a:r>
              <a:rPr lang="en-AU" b="1" dirty="0"/>
              <a:t>p = .02</a:t>
            </a:r>
          </a:p>
          <a:p>
            <a:r>
              <a:rPr lang="en-AU" dirty="0" err="1"/>
              <a:t>Center</a:t>
            </a:r>
            <a:r>
              <a:rPr lang="en-AU" dirty="0"/>
              <a:t>: r = .08, </a:t>
            </a:r>
            <a:r>
              <a:rPr lang="en-AU" b="1" dirty="0"/>
              <a:t>p = .004</a:t>
            </a:r>
          </a:p>
        </p:txBody>
      </p:sp>
      <p:pic>
        <p:nvPicPr>
          <p:cNvPr id="3" name="Picture 2">
            <a:extLst>
              <a:ext uri="{FF2B5EF4-FFF2-40B4-BE49-F238E27FC236}">
                <a16:creationId xmlns:a16="http://schemas.microsoft.com/office/drawing/2014/main" id="{F274083A-9861-4DFC-B362-448795526AA5}"/>
              </a:ext>
            </a:extLst>
          </p:cNvPr>
          <p:cNvPicPr>
            <a:picLocks noChangeAspect="1"/>
          </p:cNvPicPr>
          <p:nvPr/>
        </p:nvPicPr>
        <p:blipFill>
          <a:blip r:embed="rId3">
            <a:clrChange>
              <a:clrFrom>
                <a:srgbClr val="F0F0F0"/>
              </a:clrFrom>
              <a:clrTo>
                <a:srgbClr val="F0F0F0">
                  <a:alpha val="0"/>
                </a:srgbClr>
              </a:clrTo>
            </a:clrChange>
          </a:blip>
          <a:stretch>
            <a:fillRect/>
          </a:stretch>
        </p:blipFill>
        <p:spPr>
          <a:xfrm>
            <a:off x="-20291" y="2209069"/>
            <a:ext cx="12192000" cy="3004600"/>
          </a:xfrm>
          <a:prstGeom prst="rect">
            <a:avLst/>
          </a:prstGeom>
        </p:spPr>
      </p:pic>
    </p:spTree>
    <p:extLst>
      <p:ext uri="{BB962C8B-B14F-4D97-AF65-F5344CB8AC3E}">
        <p14:creationId xmlns:p14="http://schemas.microsoft.com/office/powerpoint/2010/main" val="3528669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12255</TotalTime>
  <Words>5239</Words>
  <Application>Microsoft Office PowerPoint</Application>
  <PresentationFormat>Widescreen</PresentationFormat>
  <Paragraphs>691</Paragraphs>
  <Slides>110</Slides>
  <Notes>56</Notes>
  <HiddenSlides>47</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110</vt:i4>
      </vt:variant>
    </vt:vector>
  </HeadingPairs>
  <TitlesOfParts>
    <vt:vector size="114" baseType="lpstr">
      <vt:lpstr>Arial</vt:lpstr>
      <vt:lpstr>Calibri</vt:lpstr>
      <vt:lpstr>Calibri Light</vt:lpstr>
      <vt:lpstr>Office Theme</vt:lpstr>
      <vt:lpstr>Integrated Information Decreases in Flies</vt:lpstr>
      <vt:lpstr>Overview</vt:lpstr>
      <vt:lpstr>Integrated Information Theory</vt:lpstr>
      <vt:lpstr>What is Integrated Information Φ?</vt:lpstr>
      <vt:lpstr>What is Integrated Information Φ?</vt:lpstr>
      <vt:lpstr>What is Integrated Information Φ?</vt:lpstr>
      <vt:lpstr>Φ3.0 vs Φ*</vt:lpstr>
      <vt:lpstr>Integrated Information in Flies</vt:lpstr>
      <vt:lpstr>Fly Data</vt:lpstr>
      <vt:lpstr>Experimental Setup</vt:lpstr>
      <vt:lpstr>Experimental Protocol</vt:lpstr>
      <vt:lpstr>Measuring Φ in Flies</vt:lpstr>
      <vt:lpstr>Measuring Φ in Flies</vt:lpstr>
      <vt:lpstr>Φ* Calculation</vt:lpstr>
      <vt:lpstr>Φ Parameters</vt:lpstr>
      <vt:lpstr>Data Summary</vt:lpstr>
      <vt:lpstr>Effect of Anaesthesia</vt:lpstr>
      <vt:lpstr>Φ3.0 values for 1 fly, τ = 4 ms</vt:lpstr>
      <vt:lpstr>Φ3.0 values across flies</vt:lpstr>
      <vt:lpstr>Φ3.0 values across flies</vt:lpstr>
      <vt:lpstr>Φ3.0 values across flies</vt:lpstr>
      <vt:lpstr>Φ values across flies</vt:lpstr>
      <vt:lpstr>Φ3.0 values across flies</vt:lpstr>
      <vt:lpstr>Φ3.0 values across flies</vt:lpstr>
      <vt:lpstr>Φ* values for 1 fly, τ = 4 ms</vt:lpstr>
      <vt:lpstr>Φ* values across flies</vt:lpstr>
      <vt:lpstr>Φ* values across flies</vt:lpstr>
      <vt:lpstr>Φ* values across flies</vt:lpstr>
      <vt:lpstr>So far</vt:lpstr>
      <vt:lpstr>Spatial Pattern of Φ</vt:lpstr>
      <vt:lpstr>How to visualise spatial features of sets?</vt:lpstr>
      <vt:lpstr>PowerPoint Presentation</vt:lpstr>
      <vt:lpstr>PowerPoint Presentation</vt:lpstr>
      <vt:lpstr>PowerPoint Presentation</vt:lpstr>
      <vt:lpstr>Channel Set Features</vt:lpstr>
      <vt:lpstr>Awake</vt:lpstr>
      <vt:lpstr>Φ3.0 Wake</vt:lpstr>
      <vt:lpstr>Φ3.0 Anest</vt:lpstr>
      <vt:lpstr>Φ3.0 Wake - Anest</vt:lpstr>
      <vt:lpstr>Φ3.0 Wake / Anest</vt:lpstr>
      <vt:lpstr>Φ* Wake</vt:lpstr>
      <vt:lpstr>Φ* Anest</vt:lpstr>
      <vt:lpstr>Φ* Wake - Anest</vt:lpstr>
      <vt:lpstr>Φ* Wake / Anest</vt:lpstr>
      <vt:lpstr>Φ Classification</vt:lpstr>
      <vt:lpstr>Data Summary</vt:lpstr>
      <vt:lpstr>Φ classification</vt:lpstr>
      <vt:lpstr>Φ3.0 classification</vt:lpstr>
      <vt:lpstr>Φ* classification</vt:lpstr>
      <vt:lpstr>Φ classification across flies</vt:lpstr>
      <vt:lpstr>Φ3.0 18s wake / anest</vt:lpstr>
      <vt:lpstr>Φ3.0 classification across flies</vt:lpstr>
      <vt:lpstr>Φ* 18s wake / anest</vt:lpstr>
      <vt:lpstr>Φ* classification across flies</vt:lpstr>
      <vt:lpstr>Comparison with Power, Coherence</vt:lpstr>
      <vt:lpstr>Power (across trial classification)</vt:lpstr>
      <vt:lpstr>Power (across fly classification)</vt:lpstr>
      <vt:lpstr>Coherence (across trial classification)</vt:lpstr>
      <vt:lpstr>Coherence (across fly classification)</vt:lpstr>
      <vt:lpstr>Coherence (0-5Hz)</vt:lpstr>
      <vt:lpstr>Classification summary</vt:lpstr>
      <vt:lpstr>Summary</vt:lpstr>
      <vt:lpstr>A little extra?</vt:lpstr>
      <vt:lpstr>Methodological Issues With Large Data</vt:lpstr>
      <vt:lpstr>2-channel Φ vs 4-channel Φ</vt:lpstr>
      <vt:lpstr>2-channel Φ3.0 vs 4-channel Φ3.0</vt:lpstr>
      <vt:lpstr>2-channel Φ3.0 vs 4-channel Φ3.0</vt:lpstr>
      <vt:lpstr>Φ3.0 magnitude vs Φ3.0 classification</vt:lpstr>
      <vt:lpstr>5-channel Φ</vt:lpstr>
      <vt:lpstr>That’s it</vt:lpstr>
      <vt:lpstr>Power and Coherence Within Fly Analysis</vt:lpstr>
      <vt:lpstr>Power Classification Per Channel 0-10Hz</vt:lpstr>
      <vt:lpstr>Coherence Classification Per Channel and Set Location (0-10Hz)</vt:lpstr>
      <vt:lpstr>Power and Coherence Across Fly Analysis</vt:lpstr>
      <vt:lpstr>Across Fly Analyses</vt:lpstr>
      <vt:lpstr>Power Classification Per Channel 0-10Hz</vt:lpstr>
      <vt:lpstr>2-ch Coherence Classification</vt:lpstr>
      <vt:lpstr>Coherence Classification Per Channel and Set Location (0-10Hz)</vt:lpstr>
      <vt:lpstr>Phi-3 Within Fly Analysis</vt:lpstr>
      <vt:lpstr>Within Fly Analysis</vt:lpstr>
      <vt:lpstr>Mapping set location and globality to 2D</vt:lpstr>
      <vt:lpstr>Phi-3 values using 2.25s TPM</vt:lpstr>
      <vt:lpstr>Phi-3 values using 2.25s TPM</vt:lpstr>
      <vt:lpstr>Classification using 2.25s TPM Phi-3</vt:lpstr>
      <vt:lpstr>Phi-3 values and classification per channel</vt:lpstr>
      <vt:lpstr>Phi-3 vs average of 2-ch means</vt:lpstr>
      <vt:lpstr>Phi-3 classification vs 2-ch means</vt:lpstr>
      <vt:lpstr>Phi-3 Across Fly Analysis</vt:lpstr>
      <vt:lpstr>Across Fly Analysis</vt:lpstr>
      <vt:lpstr>Phi-3 values using 18s TPM</vt:lpstr>
      <vt:lpstr>Phi-3 values using 18s TPM</vt:lpstr>
      <vt:lpstr>Classification values using 18s TPM</vt:lpstr>
      <vt:lpstr>Phi-3 values and classification per channel</vt:lpstr>
      <vt:lpstr>Phi-3 vs average of 2-ch means</vt:lpstr>
      <vt:lpstr>Phi-3 classification vs 2-ch means</vt:lpstr>
      <vt:lpstr>Phi-star Within Fly Analysis</vt:lpstr>
      <vt:lpstr>Within Fly Analysis</vt:lpstr>
      <vt:lpstr>Phi-star values using 2.25s TPM</vt:lpstr>
      <vt:lpstr>Phi-star values using 2.25s TPM</vt:lpstr>
      <vt:lpstr>Classification using 2.25s TPM Phi-star</vt:lpstr>
      <vt:lpstr>Phi-star values and classification per channel</vt:lpstr>
      <vt:lpstr>Phi-star vs average of 2-ch means</vt:lpstr>
      <vt:lpstr>Phi-star classification vs 2-ch means</vt:lpstr>
      <vt:lpstr>Phi-star Across Fly Analysis</vt:lpstr>
      <vt:lpstr>Across Fly Analysis</vt:lpstr>
      <vt:lpstr>Phi-star values using 2.25s TPM</vt:lpstr>
      <vt:lpstr>Classification using 2.25s TPM Phi-star</vt:lpstr>
      <vt:lpstr>Phi-star values and classification per channel</vt:lpstr>
      <vt:lpstr>Phi-star vs average of 2-ch means</vt:lpstr>
      <vt:lpstr>Phi-star classification vs 2-ch means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Phi-3 Classification</dc:title>
  <dc:creator>Angus Leung</dc:creator>
  <cp:lastModifiedBy>Angus Leung</cp:lastModifiedBy>
  <cp:revision>456</cp:revision>
  <dcterms:created xsi:type="dcterms:W3CDTF">2018-05-01T07:03:19Z</dcterms:created>
  <dcterms:modified xsi:type="dcterms:W3CDTF">2018-06-06T02:47:45Z</dcterms:modified>
</cp:coreProperties>
</file>